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53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5" r:id="rId34"/>
    <p:sldId id="296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4" r:id="rId50"/>
    <p:sldId id="315" r:id="rId51"/>
    <p:sldId id="312" r:id="rId52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54"/>
      <p:bold r:id="rId55"/>
      <p:italic r:id="rId56"/>
      <p:boldItalic r:id="rId57"/>
    </p:embeddedFont>
    <p:embeddedFont>
      <p:font typeface="Montserrat" panose="02000505000000020004" pitchFamily="2" charset="0"/>
      <p:regular r:id="rId58"/>
      <p:bold r:id="rId59"/>
      <p:italic r:id="rId60"/>
      <p:boldItalic r:id="rId61"/>
    </p:embeddedFont>
    <p:embeddedFont>
      <p:font typeface="Montserrat Black" pitchFamily="2" charset="-52"/>
      <p:bold r:id="rId62"/>
      <p:boldItalic r:id="rId63"/>
    </p:embeddedFont>
    <p:embeddedFont>
      <p:font typeface="Montserrat ExtraBold" pitchFamily="2" charset="-52"/>
      <p:bold r:id="rId64"/>
      <p:boldItalic r:id="rId65"/>
    </p:embeddedFont>
    <p:embeddedFont>
      <p:font typeface="Montserrat Medium" pitchFamily="2" charset="-52"/>
      <p:regular r:id="rId66"/>
      <p:bold r:id="rId67"/>
      <p:italic r:id="rId68"/>
      <p:boldItalic r:id="rId69"/>
    </p:embeddedFont>
    <p:embeddedFont>
      <p:font typeface="Montserrat SemiBold" panose="00000700000000000000" pitchFamily="2" charset="-52"/>
      <p:regular r:id="rId70"/>
      <p:bold r:id="rId71"/>
      <p:italic r:id="rId72"/>
      <p:boldItalic r:id="rId73"/>
    </p:embeddedFont>
    <p:embeddedFont>
      <p:font typeface="Roboto" pitchFamily="2" charset="0"/>
      <p:regular r:id="rId74"/>
      <p:bold r:id="rId75"/>
      <p:italic r:id="rId76"/>
      <p:boldItalic r:id="rId77"/>
    </p:embeddedFont>
    <p:embeddedFont>
      <p:font typeface="Roboto Mono" panose="020B0604020202020204" charset="0"/>
      <p:regular r:id="rId78"/>
      <p:bold r:id="rId79"/>
      <p:italic r:id="rId80"/>
      <p:boldItalic r:id="rId8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2EC67E5-2A4E-4010-B3A1-217DE9C51155}">
  <a:tblStyle styleId="{E2EC67E5-2A4E-4010-B3A1-217DE9C5115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7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0.fntdata"/><Relationship Id="rId68" Type="http://schemas.openxmlformats.org/officeDocument/2006/relationships/font" Target="fonts/font15.fntdata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74" Type="http://schemas.openxmlformats.org/officeDocument/2006/relationships/font" Target="fonts/font21.fntdata"/><Relationship Id="rId79" Type="http://schemas.openxmlformats.org/officeDocument/2006/relationships/font" Target="fonts/font26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font" Target="fonts/font11.fntdata"/><Relationship Id="rId69" Type="http://schemas.openxmlformats.org/officeDocument/2006/relationships/font" Target="fonts/font16.fntdata"/><Relationship Id="rId77" Type="http://schemas.openxmlformats.org/officeDocument/2006/relationships/font" Target="fonts/font2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9.fntdata"/><Relationship Id="rId80" Type="http://schemas.openxmlformats.org/officeDocument/2006/relationships/font" Target="fonts/font27.fntdata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67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font" Target="fonts/font9.fntdata"/><Relationship Id="rId70" Type="http://schemas.openxmlformats.org/officeDocument/2006/relationships/font" Target="fonts/font17.fntdata"/><Relationship Id="rId75" Type="http://schemas.openxmlformats.org/officeDocument/2006/relationships/font" Target="fonts/font22.fntdata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7.fntdata"/><Relationship Id="rId65" Type="http://schemas.openxmlformats.org/officeDocument/2006/relationships/font" Target="fonts/font12.fntdata"/><Relationship Id="rId73" Type="http://schemas.openxmlformats.org/officeDocument/2006/relationships/font" Target="fonts/font20.fntdata"/><Relationship Id="rId78" Type="http://schemas.openxmlformats.org/officeDocument/2006/relationships/font" Target="fonts/font25.fntdata"/><Relationship Id="rId81" Type="http://schemas.openxmlformats.org/officeDocument/2006/relationships/font" Target="fonts/font2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76" Type="http://schemas.openxmlformats.org/officeDocument/2006/relationships/font" Target="fonts/font23.fntdata"/><Relationship Id="rId7" Type="http://schemas.openxmlformats.org/officeDocument/2006/relationships/slide" Target="slides/slide6.xml"/><Relationship Id="rId71" Type="http://schemas.openxmlformats.org/officeDocument/2006/relationships/font" Target="fonts/font1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13.fntdata"/><Relationship Id="rId61" Type="http://schemas.openxmlformats.org/officeDocument/2006/relationships/font" Target="fonts/font8.fntdata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1e92f1330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1e92f1330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e42813ecdc_0_5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e42813ecdc_0_5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42813ecdc_0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42813ecdc_0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e42813ecdc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e42813ecdc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e29dc334a3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e29dc334a3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e29dc334a3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e29dc334a3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e29dc334a3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e29dc334a3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e42813ecdc_0_6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e42813ecdc_0_6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42813ecdc_0_6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42813ecdc_0_6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e33775407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e33775407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e393ebe429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e393ebe429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42813ecd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42813ecd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e33775407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e33775407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e337754072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e337754072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e337754072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e337754072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337754072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337754072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e337754072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e337754072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e337754072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e337754072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e337754072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e337754072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e337754072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e337754072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e337754072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e337754072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e393ebe42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e393ebe429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e42813ecdc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e42813ecdc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e393ebe429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e393ebe429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e29dc334a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e29dc334a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29dc334a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e29dc334a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e42813ecdc_0_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e42813ecdc_0_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e42813ecdc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e42813ecdc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e393ebe429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e393ebe429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e393ebe429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e393ebe429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393ebe429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e393ebe429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e42813ecdc_0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e42813ecdc_0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e393ebe429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e393ebe429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42813ecdc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e42813ecdc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e29dc334a3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e29dc334a3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e29dc334a3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e29dc334a3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4a671eb9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e4a671eb9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e49ff7ab2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e49ff7ab20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e29dc334a3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e29dc334a3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e29dc334a3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e29dc334a3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e29dc334a3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e29dc334a3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e29dc334a3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3" name="Google Shape;603;ge29dc334a3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e29dc334a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e29dc334a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e42813ecdc_0_4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e42813ecdc_0_4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e42813ecd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e42813ecd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e393ebe429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e393ebe429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e42813ecdc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e42813ecdc_0_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42813ecd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e42813ecd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e42813ecdc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e42813ecdc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42813ecdc_0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e42813ecdc_0_3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e42813ecdc_0_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e42813ecdc_0_5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етка Май 2021">
  <p:cSld name="CUSTOM_1_1_1_1_1_1_1_1_1_1_3_1_1_4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/>
        </p:nvSpPr>
        <p:spPr>
          <a:xfrm>
            <a:off x="636830" y="4404303"/>
            <a:ext cx="19875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Скачать методичку</a:t>
            </a:r>
            <a:endParaRPr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9926" y="4596227"/>
            <a:ext cx="266925" cy="2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925" y="345875"/>
            <a:ext cx="1756800" cy="4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52925" y="1473400"/>
            <a:ext cx="8108100" cy="27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352925" y="1859151"/>
            <a:ext cx="4224300" cy="22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Демонстрация работы»">
  <p:cSld name="CUSTOM_1_1_1_1_1_1_1_1_1_1_3_1_1_4_4_1_1_1_1_1_1_1_1">
    <p:bg>
      <p:bgPr>
        <a:solidFill>
          <a:srgbClr val="C291FF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1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1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77" name="Google Shape;77;p11"/>
          <p:cNvPicPr preferRelativeResize="0"/>
          <p:nvPr/>
        </p:nvPicPr>
        <p:blipFill rotWithShape="1">
          <a:blip r:embed="rId3">
            <a:alphaModFix/>
          </a:blip>
          <a:srcRect l="-3199" t="3865" b="-6398"/>
          <a:stretch/>
        </p:blipFill>
        <p:spPr>
          <a:xfrm>
            <a:off x="6768750" y="3069172"/>
            <a:ext cx="1606549" cy="1509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етка May 2021">
  <p:cSld name="CUSTOM_1_1_1_1_1_1_1_1_1_1_3_1_1_4_3"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вторение">
  <p:cSld name="CUSTOM_1_1_1_1_1_1_1_1_1_1_3_1_1_4_2"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1" name="Google Shape;81;p13"/>
          <p:cNvPicPr preferRelativeResize="0"/>
          <p:nvPr/>
        </p:nvPicPr>
        <p:blipFill rotWithShape="1">
          <a:blip r:embed="rId2">
            <a:alphaModFix/>
          </a:blip>
          <a:srcRect t="1900" r="-8236" b="-1899"/>
          <a:stretch/>
        </p:blipFill>
        <p:spPr>
          <a:xfrm>
            <a:off x="8164675" y="4465534"/>
            <a:ext cx="67584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3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 Medium"/>
              <a:buNone/>
              <a:defRPr sz="1200"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вторение. Заголовок. Текст.">
  <p:cSld name="CUSTOM_1_1_1_1_1_1_1_1_1_1_3_1_1_4_2_1"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" name="Google Shape;85;p14"/>
          <p:cNvPicPr preferRelativeResize="0"/>
          <p:nvPr/>
        </p:nvPicPr>
        <p:blipFill rotWithShape="1">
          <a:blip r:embed="rId2">
            <a:alphaModFix/>
          </a:blip>
          <a:srcRect t="1900" r="-8236" b="-1899"/>
          <a:stretch/>
        </p:blipFill>
        <p:spPr>
          <a:xfrm>
            <a:off x="8164675" y="4465534"/>
            <a:ext cx="67584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 Medium"/>
              <a:buNone/>
              <a:defRPr sz="1200"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суждение">
  <p:cSld name="CUSTOM_1_1_1_1_1_1_1_1_1_1_3_1_1_4_1_1"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1" name="Google Shape;91;p15"/>
          <p:cNvPicPr preferRelativeResize="0"/>
          <p:nvPr/>
        </p:nvPicPr>
        <p:blipFill rotWithShape="1">
          <a:blip r:embed="rId2">
            <a:alphaModFix/>
          </a:blip>
          <a:srcRect t="-2827" r="-33743"/>
          <a:stretch/>
        </p:blipFill>
        <p:spPr>
          <a:xfrm>
            <a:off x="8326428" y="4465151"/>
            <a:ext cx="696338" cy="5906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Montserrat Medium"/>
              <a:buNone/>
              <a:defRPr sz="1200"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суждение. Заголовок. Текст.">
  <p:cSld name="CUSTOM_1_1_1_1_1_1_1_1_1_1_3_1_1_4_1_1_2"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5" name="Google Shape;95;p16"/>
          <p:cNvPicPr preferRelativeResize="0"/>
          <p:nvPr/>
        </p:nvPicPr>
        <p:blipFill rotWithShape="1">
          <a:blip r:embed="rId2">
            <a:alphaModFix/>
          </a:blip>
          <a:srcRect t="-2827" r="-33743"/>
          <a:stretch/>
        </p:blipFill>
        <p:spPr>
          <a:xfrm>
            <a:off x="8326428" y="4465151"/>
            <a:ext cx="696338" cy="59069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Montserrat Medium"/>
              <a:buNone/>
              <a:defRPr sz="1200"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Новая тема">
  <p:cSld name="CUSTOM_1_1_1_1_1_1_1_1_1_1_3_1_1_4_1_1_1"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1" name="Google Shape;101;p17"/>
          <p:cNvPicPr preferRelativeResize="0"/>
          <p:nvPr/>
        </p:nvPicPr>
        <p:blipFill rotWithShape="1">
          <a:blip r:embed="rId2">
            <a:alphaModFix/>
          </a:blip>
          <a:srcRect l="-12762" t="-10338" r="-44222" b="-1306"/>
          <a:stretch/>
        </p:blipFill>
        <p:spPr>
          <a:xfrm>
            <a:off x="8201775" y="4388625"/>
            <a:ext cx="818001" cy="654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7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 Medium"/>
              <a:buNone/>
              <a:defRPr sz="1200"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Новая тема. Заголовок. Текст.">
  <p:cSld name="CUSTOM_1_1_1_1_1_1_1_1_1_1_3_1_1_4_1_1_1_3"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5" name="Google Shape;105;p18"/>
          <p:cNvPicPr preferRelativeResize="0"/>
          <p:nvPr/>
        </p:nvPicPr>
        <p:blipFill rotWithShape="1">
          <a:blip r:embed="rId2">
            <a:alphaModFix/>
          </a:blip>
          <a:srcRect l="-12762" t="-10338" r="-44222" b="-1306"/>
          <a:stretch/>
        </p:blipFill>
        <p:spPr>
          <a:xfrm>
            <a:off x="8201775" y="4388625"/>
            <a:ext cx="818001" cy="654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Montserrat Medium"/>
              <a:buNone/>
              <a:defRPr sz="1200"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Montserrat Medium"/>
              <a:buNone/>
              <a:defRPr>
                <a:solidFill>
                  <a:schemeClr val="accent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бота на платформе. Заголовок. Текст.">
  <p:cSld name="CUSTOM_1_1_1_1_1_1_1_1_1_1_3_1_1_4_1_1_1_2_1"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5" name="Google Shape;115;p20"/>
          <p:cNvPicPr preferRelativeResize="0"/>
          <p:nvPr/>
        </p:nvPicPr>
        <p:blipFill rotWithShape="1">
          <a:blip r:embed="rId2">
            <a:alphaModFix/>
          </a:blip>
          <a:srcRect t="-440" r="-17813" b="440"/>
          <a:stretch/>
        </p:blipFill>
        <p:spPr>
          <a:xfrm>
            <a:off x="8109665" y="4422100"/>
            <a:ext cx="796124" cy="620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 Medium"/>
              <a:buNone/>
              <a:defRPr sz="12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Medium"/>
              <a:buNone/>
              <a:defRPr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вершение урока">
  <p:cSld name="CUSTOM_1_1_1_1_1_1_1_1_1_1_3_1_1_4_1_1_1_1"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 rotWithShape="1">
          <a:blip r:embed="rId2">
            <a:alphaModFix/>
          </a:blip>
          <a:srcRect l="300" r="-300"/>
          <a:stretch/>
        </p:blipFill>
        <p:spPr>
          <a:xfrm>
            <a:off x="7863248" y="4465175"/>
            <a:ext cx="991301" cy="577526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Montserrat Medium"/>
              <a:buNone/>
              <a:defRPr sz="12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Повторение»">
  <p:cSld name="CUSTOM_1_1_1_1_1_1_1_1_1_1_3_1_1_4_4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Google Shape;18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"/>
          <p:cNvPicPr preferRelativeResize="0"/>
          <p:nvPr/>
        </p:nvPicPr>
        <p:blipFill rotWithShape="1">
          <a:blip r:embed="rId3">
            <a:alphaModFix/>
          </a:blip>
          <a:srcRect t="1900" r="-8236" b="-1899"/>
          <a:stretch/>
        </p:blipFill>
        <p:spPr>
          <a:xfrm>
            <a:off x="6801225" y="3159807"/>
            <a:ext cx="1822349" cy="154589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вершение урока. Заголовок. Текст.">
  <p:cSld name="CUSTOM_1_1_1_1_1_1_1_1_1_1_3_1_1_4_1_1_1_1_2"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5" name="Google Shape;125;p22"/>
          <p:cNvPicPr preferRelativeResize="0"/>
          <p:nvPr/>
        </p:nvPicPr>
        <p:blipFill rotWithShape="1">
          <a:blip r:embed="rId2">
            <a:alphaModFix/>
          </a:blip>
          <a:srcRect l="300" r="-300"/>
          <a:stretch/>
        </p:blipFill>
        <p:spPr>
          <a:xfrm>
            <a:off x="7863248" y="4465175"/>
            <a:ext cx="991301" cy="57752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Montserrat Medium"/>
              <a:buNone/>
              <a:defRPr sz="12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Montserrat Medium"/>
              <a:buNone/>
              <a:defRPr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Физкультминутка. Заголовок. Текст.">
  <p:cSld name="CUSTOM_1_1_1_1_1_1_1_1_1_1_3_1_1_4_1_1_1_1_1"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3"/>
          <p:cNvSpPr/>
          <p:nvPr/>
        </p:nvSpPr>
        <p:spPr>
          <a:xfrm>
            <a:off x="360000" y="4680000"/>
            <a:ext cx="6346200" cy="225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Физультминутка</a:t>
            </a:r>
            <a:endParaRPr sz="1200">
              <a:solidFill>
                <a:schemeClr val="accent6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32" name="Google Shape;132;p23"/>
          <p:cNvPicPr preferRelativeResize="0"/>
          <p:nvPr/>
        </p:nvPicPr>
        <p:blipFill rotWithShape="1">
          <a:blip r:embed="rId2">
            <a:alphaModFix/>
          </a:blip>
          <a:srcRect l="-28329" t="-7557" r="-21483" b="-714"/>
          <a:stretch/>
        </p:blipFill>
        <p:spPr>
          <a:xfrm>
            <a:off x="7948809" y="4394450"/>
            <a:ext cx="1129024" cy="64459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Физкультминутка">
  <p:cSld name="CUSTOM_1_1_1_1_1_1_1_1_1_1_3_1_1_4_1_1_1_1_1_2"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4"/>
          <p:cNvSpPr/>
          <p:nvPr/>
        </p:nvSpPr>
        <p:spPr>
          <a:xfrm>
            <a:off x="360000" y="4680000"/>
            <a:ext cx="6346200" cy="225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Перерыв</a:t>
            </a:r>
            <a:endParaRPr sz="1200">
              <a:solidFill>
                <a:schemeClr val="accent6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38" name="Google Shape;138;p24"/>
          <p:cNvPicPr preferRelativeResize="0"/>
          <p:nvPr/>
        </p:nvPicPr>
        <p:blipFill rotWithShape="1">
          <a:blip r:embed="rId2">
            <a:alphaModFix/>
          </a:blip>
          <a:srcRect l="-5793" r="-4350"/>
          <a:stretch/>
        </p:blipFill>
        <p:spPr>
          <a:xfrm>
            <a:off x="8232112" y="4422325"/>
            <a:ext cx="722625" cy="61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емонстрация работы в редакторе">
  <p:cSld name="CUSTOM_1_1_1_1_1_1_1_1_1_1_3_1_1_4_1_1_1_1_1_2_1">
    <p:bg>
      <p:bgPr>
        <a:solidFill>
          <a:schemeClr val="lt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rgbClr val="C29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1" name="Google Shape;141;p25"/>
          <p:cNvPicPr preferRelativeResize="0"/>
          <p:nvPr/>
        </p:nvPicPr>
        <p:blipFill rotWithShape="1">
          <a:blip r:embed="rId2">
            <a:alphaModFix/>
          </a:blip>
          <a:srcRect l="-3199" t="3865" b="-6398"/>
          <a:stretch/>
        </p:blipFill>
        <p:spPr>
          <a:xfrm>
            <a:off x="8271116" y="4449368"/>
            <a:ext cx="596300" cy="56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5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291FF"/>
              </a:buClr>
              <a:buSzPts val="1200"/>
              <a:buFont typeface="Montserrat Medium"/>
              <a:buNone/>
              <a:defRPr sz="1200">
                <a:solidFill>
                  <a:srgbClr val="C291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Групповая работа">
  <p:cSld name="CUSTOM_1_1_1_1_1_1_1_1_1_1_3_1_1_4_1_1_1_1_1_1">
    <p:bg>
      <p:bgPr>
        <a:solidFill>
          <a:schemeClr val="lt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5" name="Google Shape;145;p26"/>
          <p:cNvPicPr preferRelativeResize="0"/>
          <p:nvPr/>
        </p:nvPicPr>
        <p:blipFill rotWithShape="1">
          <a:blip r:embed="rId2">
            <a:alphaModFix/>
          </a:blip>
          <a:srcRect l="-3857" t="-1646" r="-3289"/>
          <a:stretch/>
        </p:blipFill>
        <p:spPr>
          <a:xfrm>
            <a:off x="7875725" y="4452003"/>
            <a:ext cx="1028250" cy="58705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6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 Medium"/>
              <a:buNone/>
              <a:defRPr sz="1200"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ontserrat Medium"/>
              <a:buNone/>
              <a:defRPr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Групповая работа. Заголовок. Текст.">
  <p:cSld name="CUSTOM_1_1_1_1_1_1_1_1_1_1_3_1_1_4_1_1_1_1_1_1_1">
    <p:bg>
      <p:bgPr>
        <a:solidFill>
          <a:schemeClr val="lt1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/>
          <p:nvPr/>
        </p:nvSpPr>
        <p:spPr>
          <a:xfrm>
            <a:off x="0" y="5035325"/>
            <a:ext cx="9144000" cy="116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7"/>
          <p:cNvSpPr/>
          <p:nvPr/>
        </p:nvSpPr>
        <p:spPr>
          <a:xfrm>
            <a:off x="360000" y="4680000"/>
            <a:ext cx="6346200" cy="225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2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Групповая работа</a:t>
            </a:r>
            <a:endParaRPr sz="1200">
              <a:solidFill>
                <a:schemeClr val="lt2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2">
            <a:alphaModFix/>
          </a:blip>
          <a:srcRect l="-3857" t="-1646" r="-3289"/>
          <a:stretch/>
        </p:blipFill>
        <p:spPr>
          <a:xfrm>
            <a:off x="7875725" y="4452003"/>
            <a:ext cx="1028250" cy="58705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52" name="Google Shape;152;p27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8">
          <p15:clr>
            <a:srgbClr val="38BD60"/>
          </p15:clr>
        </p15:guide>
        <p15:guide id="24" pos="3802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9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Новая тема»">
  <p:cSld name="CUSTOM_1_1_1_1_1_1_1_1_1_1_3_1_1_4_4_1">
    <p:bg>
      <p:bgPr>
        <a:solidFill>
          <a:schemeClr val="accent5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4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" name="Google Shape;2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3">
            <a:alphaModFix/>
          </a:blip>
          <a:srcRect l="-11184" t="60" r="-21335" b="-59"/>
          <a:stretch/>
        </p:blipFill>
        <p:spPr>
          <a:xfrm>
            <a:off x="6759550" y="3011700"/>
            <a:ext cx="1950027" cy="1654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Обсуждение»">
  <p:cSld name="CUSTOM_1_1_1_1_1_1_1_1_1_1_3_1_1_4_4_1_1">
    <p:bg>
      <p:bgPr>
        <a:solidFill>
          <a:schemeClr val="accent4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5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35" name="Google Shape;35;p5"/>
          <p:cNvPicPr preferRelativeResize="0"/>
          <p:nvPr/>
        </p:nvPicPr>
        <p:blipFill rotWithShape="1">
          <a:blip r:embed="rId3">
            <a:alphaModFix/>
          </a:blip>
          <a:srcRect t="-2827" r="-33743"/>
          <a:stretch/>
        </p:blipFill>
        <p:spPr>
          <a:xfrm>
            <a:off x="6912650" y="2968400"/>
            <a:ext cx="2001076" cy="1697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Групповая работа»">
  <p:cSld name="CUSTOM_1_1_1_1_1_1_1_1_1_1_3_1_1_4_4_1_1_1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6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" name="Google Shape;3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6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42" name="Google Shape;4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33375" y="3011700"/>
            <a:ext cx="2748550" cy="165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Работа на платформе»">
  <p:cSld name="CUSTOM_1_1_1_1_1_1_1_1_1_1_3_1_1_4_4_1_1_1_1">
    <p:bg>
      <p:bgPr>
        <a:solidFill>
          <a:schemeClr val="accen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7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" name="Google Shape;46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49" name="Google Shape;49;p7"/>
          <p:cNvPicPr preferRelativeResize="0"/>
          <p:nvPr/>
        </p:nvPicPr>
        <p:blipFill rotWithShape="1">
          <a:blip r:embed="rId3">
            <a:alphaModFix/>
          </a:blip>
          <a:srcRect r="-8260"/>
          <a:stretch/>
        </p:blipFill>
        <p:spPr>
          <a:xfrm>
            <a:off x="6414050" y="2927125"/>
            <a:ext cx="2049726" cy="173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Перерыв»">
  <p:cSld name="CUSTOM_1_1_1_1_1_1_1_1_1_1_3_1_1_4_4_1_1_1_1_1">
    <p:bg>
      <p:bgPr>
        <a:solidFill>
          <a:schemeClr val="accent6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8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" name="Google Shape;5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8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56" name="Google Shape;56;p8"/>
          <p:cNvPicPr preferRelativeResize="0"/>
          <p:nvPr/>
        </p:nvPicPr>
        <p:blipFill rotWithShape="1">
          <a:blip r:embed="rId3">
            <a:alphaModFix/>
          </a:blip>
          <a:srcRect l="-5793" r="-4350"/>
          <a:stretch/>
        </p:blipFill>
        <p:spPr>
          <a:xfrm>
            <a:off x="6589951" y="3011700"/>
            <a:ext cx="1950026" cy="165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Физкультминутка»">
  <p:cSld name="CUSTOM_1_1_1_1_1_1_1_1_1_1_3_1_1_4_4_1_1_1_1_1_1">
    <p:bg>
      <p:bgPr>
        <a:solidFill>
          <a:schemeClr val="accent6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9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9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63" name="Google Shape;6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0113" y="3011700"/>
            <a:ext cx="2093949" cy="165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Завершение урока»">
  <p:cSld name="CUSTOM_1_1_1_1_1_1_1_1_1_1_3_1_1_4_4_1_1_1_1_1_1_1">
    <p:bg>
      <p:bgPr>
        <a:solidFill>
          <a:schemeClr val="accent3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/>
          <p:nvPr/>
        </p:nvSpPr>
        <p:spPr>
          <a:xfrm>
            <a:off x="360000" y="360000"/>
            <a:ext cx="8424000" cy="430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0"/>
          <p:cNvSpPr/>
          <p:nvPr/>
        </p:nvSpPr>
        <p:spPr>
          <a:xfrm rot="10800000">
            <a:off x="860559" y="4435020"/>
            <a:ext cx="961200" cy="5157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7" name="Google Shape;67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0000" y="914400"/>
            <a:ext cx="332566" cy="4149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70" name="Google Shape;7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53600" y="3108084"/>
            <a:ext cx="2674100" cy="1557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1">
          <p15:clr>
            <a:srgbClr val="B7B7B7"/>
          </p15:clr>
        </p15:guide>
        <p15:guide id="2" orient="horz" pos="576">
          <p15:clr>
            <a:srgbClr val="B7B7B7"/>
          </p15:clr>
        </p15:guide>
        <p15:guide id="3" orient="horz" pos="751">
          <p15:clr>
            <a:srgbClr val="B7B7B7"/>
          </p15:clr>
        </p15:guide>
        <p15:guide id="4" orient="horz" pos="925">
          <p15:clr>
            <a:srgbClr val="B7B7B7"/>
          </p15:clr>
        </p15:guide>
        <p15:guide id="5" orient="horz" pos="1100">
          <p15:clr>
            <a:srgbClr val="B7B7B7"/>
          </p15:clr>
        </p15:guide>
        <p15:guide id="6" orient="horz" pos="1274">
          <p15:clr>
            <a:srgbClr val="B7B7B7"/>
          </p15:clr>
        </p15:guide>
        <p15:guide id="7" orient="horz" pos="1449">
          <p15:clr>
            <a:srgbClr val="B7B7B7"/>
          </p15:clr>
        </p15:guide>
        <p15:guide id="8" orient="horz" pos="1620">
          <p15:clr>
            <a:srgbClr val="B7B7B7"/>
          </p15:clr>
        </p15:guide>
        <p15:guide id="9" orient="horz" pos="1794">
          <p15:clr>
            <a:srgbClr val="B7B7B7"/>
          </p15:clr>
        </p15:guide>
        <p15:guide id="10" orient="horz" pos="1969">
          <p15:clr>
            <a:srgbClr val="B7B7B7"/>
          </p15:clr>
        </p15:guide>
        <p15:guide id="11" orient="horz" pos="2143">
          <p15:clr>
            <a:srgbClr val="B7B7B7"/>
          </p15:clr>
        </p15:guide>
        <p15:guide id="12" orient="horz" pos="2318">
          <p15:clr>
            <a:srgbClr val="B7B7B7"/>
          </p15:clr>
        </p15:guide>
        <p15:guide id="13" orient="horz" pos="2493">
          <p15:clr>
            <a:srgbClr val="B7B7B7"/>
          </p15:clr>
        </p15:guide>
        <p15:guide id="14" pos="2766">
          <p15:clr>
            <a:srgbClr val="FA7B17"/>
          </p15:clr>
        </p15:guide>
        <p15:guide id="15" pos="4377">
          <p15:clr>
            <a:srgbClr val="FA7B17"/>
          </p15:clr>
        </p15:guide>
        <p15:guide id="16" pos="1497">
          <p15:clr>
            <a:schemeClr val="accent1"/>
          </p15:clr>
        </p15:guide>
        <p15:guide id="17" pos="1610">
          <p15:clr>
            <a:srgbClr val="FA7B17"/>
          </p15:clr>
        </p15:guide>
        <p15:guide id="18" pos="2994">
          <p15:clr>
            <a:srgbClr val="FA7B17"/>
          </p15:clr>
        </p15:guide>
        <p15:guide id="19" pos="4150">
          <p15:clr>
            <a:srgbClr val="FA7B17"/>
          </p15:clr>
        </p15:guide>
        <p15:guide id="20" pos="2880">
          <p15:clr>
            <a:srgbClr val="7E24D5"/>
          </p15:clr>
        </p15:guide>
        <p15:guide id="21" pos="4264">
          <p15:clr>
            <a:srgbClr val="7E24D5"/>
          </p15:clr>
        </p15:guide>
        <p15:guide id="22" pos="1383">
          <p15:clr>
            <a:srgbClr val="FA7B17"/>
          </p15:clr>
        </p15:guide>
        <p15:guide id="23" pos="1959">
          <p15:clr>
            <a:srgbClr val="38BD60"/>
          </p15:clr>
        </p15:guide>
        <p15:guide id="24" pos="3801">
          <p15:clr>
            <a:schemeClr val="accent4"/>
          </p15:clr>
        </p15:guide>
        <p15:guide id="25" pos="1846">
          <p15:clr>
            <a:srgbClr val="FA7B17"/>
          </p15:clr>
        </p15:guide>
        <p15:guide id="26" pos="2073">
          <p15:clr>
            <a:srgbClr val="FA7B17"/>
          </p15:clr>
        </p15:guide>
        <p15:guide id="27" pos="3687">
          <p15:clr>
            <a:srgbClr val="FA7B17"/>
          </p15:clr>
        </p15:guide>
        <p15:guide id="28" pos="3914">
          <p15:clr>
            <a:srgbClr val="FA7B17"/>
          </p15:clr>
        </p15:guide>
        <p15:guide id="29" orient="horz" pos="2667">
          <p15:clr>
            <a:srgbClr val="CCCCCC"/>
          </p15:clr>
        </p15:guide>
        <p15:guide id="30" orient="horz" pos="2842">
          <p15:clr>
            <a:srgbClr val="CCCCCC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67025" y="367025"/>
            <a:ext cx="8417100" cy="5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 Black"/>
              <a:buNone/>
              <a:defRPr sz="2800">
                <a:latin typeface="Montserrat Black"/>
                <a:ea typeface="Montserrat Black"/>
                <a:cs typeface="Montserrat Black"/>
                <a:sym typeface="Montserra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367025" y="973450"/>
            <a:ext cx="84171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sz="16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sz="16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sz="1600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sz="1600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sz="1600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sz="1600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sz="1600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sz="1600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 sz="16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27">
          <p15:clr>
            <a:srgbClr val="FF0000"/>
          </p15:clr>
        </p15:guide>
        <p15:guide id="2" orient="horz" pos="227">
          <p15:clr>
            <a:srgbClr val="FF0000"/>
          </p15:clr>
        </p15:guide>
        <p15:guide id="3" orient="horz" pos="3013">
          <p15:clr>
            <a:srgbClr val="FF0000"/>
          </p15:clr>
        </p15:guide>
        <p15:guide id="4" pos="5533">
          <p15:clr>
            <a:srgbClr val="FF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1"/>
          <p:cNvSpPr txBox="1">
            <a:spLocks noGrp="1"/>
          </p:cNvSpPr>
          <p:nvPr>
            <p:ph type="title"/>
          </p:nvPr>
        </p:nvSpPr>
        <p:spPr>
          <a:xfrm>
            <a:off x="352925" y="1859150"/>
            <a:ext cx="4781400" cy="22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Повторение</a:t>
            </a:r>
            <a:r>
              <a:rPr lang="en-GB" dirty="0"/>
              <a:t>. </a:t>
            </a:r>
            <a:r>
              <a:rPr lang="en-GB" dirty="0" err="1"/>
              <a:t>Функции</a:t>
            </a:r>
            <a:r>
              <a:rPr lang="en-GB" dirty="0"/>
              <a:t> и ООП</a:t>
            </a:r>
            <a:endParaRPr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299E592-D002-4671-A737-62E338BD0A97}"/>
              </a:ext>
            </a:extLst>
          </p:cNvPr>
          <p:cNvSpPr/>
          <p:nvPr/>
        </p:nvSpPr>
        <p:spPr>
          <a:xfrm>
            <a:off x="248771" y="141194"/>
            <a:ext cx="2158253" cy="8853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CAFC1D-0F82-45F5-833A-351656821195}"/>
              </a:ext>
            </a:extLst>
          </p:cNvPr>
          <p:cNvSpPr/>
          <p:nvPr/>
        </p:nvSpPr>
        <p:spPr>
          <a:xfrm>
            <a:off x="141194" y="4437529"/>
            <a:ext cx="2749924" cy="645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5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Возвращаемое значение</a:t>
            </a:r>
            <a:endParaRPr/>
          </a:p>
        </p:txBody>
      </p:sp>
      <p:sp>
        <p:nvSpPr>
          <p:cNvPr id="266" name="Google Shape;266;p45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67" name="Google Shape;267;p45"/>
          <p:cNvSpPr txBox="1"/>
          <p:nvPr/>
        </p:nvSpPr>
        <p:spPr>
          <a:xfrm>
            <a:off x="359250" y="1745100"/>
            <a:ext cx="3880200" cy="1653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-GB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-GB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8" name="Google Shape;268;p45"/>
          <p:cNvSpPr txBox="1">
            <a:spLocks noGrp="1"/>
          </p:cNvSpPr>
          <p:nvPr>
            <p:ph type="body" idx="1"/>
          </p:nvPr>
        </p:nvSpPr>
        <p:spPr>
          <a:xfrm>
            <a:off x="359250" y="1191750"/>
            <a:ext cx="3880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Исходный код</a:t>
            </a:r>
            <a:endParaRPr/>
          </a:p>
        </p:txBody>
      </p:sp>
      <p:sp>
        <p:nvSpPr>
          <p:cNvPr id="269" name="Google Shape;269;p45"/>
          <p:cNvSpPr txBox="1">
            <a:spLocks noGrp="1"/>
          </p:cNvSpPr>
          <p:nvPr>
            <p:ph type="body" idx="1"/>
          </p:nvPr>
        </p:nvSpPr>
        <p:spPr>
          <a:xfrm>
            <a:off x="4903800" y="1191750"/>
            <a:ext cx="3880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Вывод программы</a:t>
            </a:r>
            <a:endParaRPr/>
          </a:p>
        </p:txBody>
      </p:sp>
      <p:sp>
        <p:nvSpPr>
          <p:cNvPr id="270" name="Google Shape;270;p45"/>
          <p:cNvSpPr txBox="1"/>
          <p:nvPr/>
        </p:nvSpPr>
        <p:spPr>
          <a:xfrm>
            <a:off x="6134850" y="1925250"/>
            <a:ext cx="7431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7200" b="1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71" name="Google Shape;271;p45"/>
          <p:cNvCxnSpPr/>
          <p:nvPr/>
        </p:nvCxnSpPr>
        <p:spPr>
          <a:xfrm>
            <a:off x="4389750" y="2571750"/>
            <a:ext cx="3645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6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Возвращаемое значение</a:t>
            </a:r>
            <a:endParaRPr/>
          </a:p>
        </p:txBody>
      </p:sp>
      <p:sp>
        <p:nvSpPr>
          <p:cNvPr id="277" name="Google Shape;277;p46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78" name="Google Shape;278;p46"/>
          <p:cNvSpPr txBox="1"/>
          <p:nvPr/>
        </p:nvSpPr>
        <p:spPr>
          <a:xfrm>
            <a:off x="360300" y="1745100"/>
            <a:ext cx="3879000" cy="37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79" name="Google Shape;279;p46"/>
          <p:cNvCxnSpPr>
            <a:stCxn id="278" idx="3"/>
            <a:endCxn id="280" idx="1"/>
          </p:cNvCxnSpPr>
          <p:nvPr/>
        </p:nvCxnSpPr>
        <p:spPr>
          <a:xfrm>
            <a:off x="4239300" y="1931850"/>
            <a:ext cx="590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0" name="Google Shape;280;p46"/>
          <p:cNvSpPr txBox="1"/>
          <p:nvPr/>
        </p:nvSpPr>
        <p:spPr>
          <a:xfrm>
            <a:off x="4829250" y="1796700"/>
            <a:ext cx="3879000" cy="270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World of Code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1" name="Google Shape;281;p46"/>
          <p:cNvSpPr txBox="1">
            <a:spLocks noGrp="1"/>
          </p:cNvSpPr>
          <p:nvPr>
            <p:ph type="body" idx="1"/>
          </p:nvPr>
        </p:nvSpPr>
        <p:spPr>
          <a:xfrm>
            <a:off x="358200" y="1190975"/>
            <a:ext cx="38790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Исходный код</a:t>
            </a:r>
            <a:endParaRPr/>
          </a:p>
        </p:txBody>
      </p:sp>
      <p:sp>
        <p:nvSpPr>
          <p:cNvPr id="282" name="Google Shape;282;p46"/>
          <p:cNvSpPr txBox="1">
            <a:spLocks noGrp="1"/>
          </p:cNvSpPr>
          <p:nvPr>
            <p:ph type="body" idx="1"/>
          </p:nvPr>
        </p:nvSpPr>
        <p:spPr>
          <a:xfrm>
            <a:off x="4905000" y="1190975"/>
            <a:ext cx="38790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Вывод программы</a:t>
            </a:r>
            <a:endParaRPr/>
          </a:p>
        </p:txBody>
      </p:sp>
      <p:sp>
        <p:nvSpPr>
          <p:cNvPr id="283" name="Google Shape;283;p46"/>
          <p:cNvSpPr txBox="1"/>
          <p:nvPr/>
        </p:nvSpPr>
        <p:spPr>
          <a:xfrm>
            <a:off x="359400" y="2300400"/>
            <a:ext cx="3879000" cy="37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4" name="Google Shape;284;p46"/>
          <p:cNvSpPr txBox="1"/>
          <p:nvPr/>
        </p:nvSpPr>
        <p:spPr>
          <a:xfrm>
            <a:off x="360300" y="2855700"/>
            <a:ext cx="3879000" cy="37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5" name="Google Shape;285;p46"/>
          <p:cNvSpPr txBox="1"/>
          <p:nvPr/>
        </p:nvSpPr>
        <p:spPr>
          <a:xfrm>
            <a:off x="360300" y="3411000"/>
            <a:ext cx="3879000" cy="37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len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'World of Code'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6" name="Google Shape;286;p46"/>
          <p:cNvSpPr txBox="1"/>
          <p:nvPr/>
        </p:nvSpPr>
        <p:spPr>
          <a:xfrm>
            <a:off x="4829250" y="2243550"/>
            <a:ext cx="3879000" cy="487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World of Code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None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87" name="Google Shape;287;p46"/>
          <p:cNvCxnSpPr>
            <a:stCxn id="283" idx="3"/>
            <a:endCxn id="286" idx="1"/>
          </p:cNvCxnSpPr>
          <p:nvPr/>
        </p:nvCxnSpPr>
        <p:spPr>
          <a:xfrm>
            <a:off x="4238400" y="2487150"/>
            <a:ext cx="5910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8" name="Google Shape;288;p46"/>
          <p:cNvSpPr txBox="1"/>
          <p:nvPr/>
        </p:nvSpPr>
        <p:spPr>
          <a:xfrm>
            <a:off x="4829250" y="2907300"/>
            <a:ext cx="3879000" cy="270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89" name="Google Shape;289;p46"/>
          <p:cNvSpPr txBox="1"/>
          <p:nvPr/>
        </p:nvSpPr>
        <p:spPr>
          <a:xfrm>
            <a:off x="4829250" y="3448425"/>
            <a:ext cx="3879000" cy="270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360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13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90" name="Google Shape;290;p46"/>
          <p:cNvCxnSpPr>
            <a:stCxn id="284" idx="3"/>
            <a:endCxn id="288" idx="1"/>
          </p:cNvCxnSpPr>
          <p:nvPr/>
        </p:nvCxnSpPr>
        <p:spPr>
          <a:xfrm>
            <a:off x="4239300" y="3042450"/>
            <a:ext cx="590100" cy="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1" name="Google Shape;291;p46"/>
          <p:cNvCxnSpPr>
            <a:stCxn id="285" idx="3"/>
            <a:endCxn id="289" idx="1"/>
          </p:cNvCxnSpPr>
          <p:nvPr/>
        </p:nvCxnSpPr>
        <p:spPr>
          <a:xfrm rot="10800000" flipH="1">
            <a:off x="4239300" y="3583650"/>
            <a:ext cx="590100" cy="141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7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Можно ли самим создавать </a:t>
            </a:r>
            <a:r>
              <a:rPr lang="en-GB">
                <a:solidFill>
                  <a:schemeClr val="accent2"/>
                </a:solidFill>
              </a:rPr>
              <a:t>функции</a:t>
            </a:r>
            <a:r>
              <a:rPr lang="en-GB"/>
              <a:t>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Если да, то </a:t>
            </a:r>
            <a:r>
              <a:rPr lang="en-GB">
                <a:solidFill>
                  <a:srgbClr val="FF7842"/>
                </a:solidFill>
              </a:rPr>
              <a:t>как</a:t>
            </a:r>
            <a:r>
              <a:rPr lang="en-GB"/>
              <a:t> это сделать?</a:t>
            </a:r>
            <a:endParaRPr/>
          </a:p>
        </p:txBody>
      </p:sp>
      <p:sp>
        <p:nvSpPr>
          <p:cNvPr id="297" name="Google Shape;297;p47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8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Создание функций</a:t>
            </a:r>
            <a:endParaRPr/>
          </a:p>
        </p:txBody>
      </p:sp>
      <p:sp>
        <p:nvSpPr>
          <p:cNvPr id="303" name="Google Shape;303;p48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48"/>
          <p:cNvSpPr txBox="1"/>
          <p:nvPr/>
        </p:nvSpPr>
        <p:spPr>
          <a:xfrm>
            <a:off x="2376150" y="1746000"/>
            <a:ext cx="6408000" cy="1359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 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имя_функции(параметр1, параметр2, ...):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тело функции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имя_функции(аргумент1, аргумент2,...)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05" name="Google Shape;305;p48"/>
          <p:cNvCxnSpPr/>
          <p:nvPr/>
        </p:nvCxnSpPr>
        <p:spPr>
          <a:xfrm>
            <a:off x="1777200" y="2843800"/>
            <a:ext cx="591900" cy="87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6" name="Google Shape;306;p48"/>
          <p:cNvSpPr txBox="1">
            <a:spLocks noGrp="1"/>
          </p:cNvSpPr>
          <p:nvPr>
            <p:ph type="body" idx="1"/>
          </p:nvPr>
        </p:nvSpPr>
        <p:spPr>
          <a:xfrm>
            <a:off x="360000" y="1829925"/>
            <a:ext cx="1417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Объявление функции</a:t>
            </a:r>
            <a:endParaRPr/>
          </a:p>
        </p:txBody>
      </p:sp>
      <p:sp>
        <p:nvSpPr>
          <p:cNvPr id="307" name="Google Shape;307;p48"/>
          <p:cNvSpPr txBox="1">
            <a:spLocks noGrp="1"/>
          </p:cNvSpPr>
          <p:nvPr>
            <p:ph type="body" idx="1"/>
          </p:nvPr>
        </p:nvSpPr>
        <p:spPr>
          <a:xfrm>
            <a:off x="360000" y="2611925"/>
            <a:ext cx="1417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Вызов функции</a:t>
            </a:r>
            <a:endParaRPr/>
          </a:p>
        </p:txBody>
      </p:sp>
      <p:cxnSp>
        <p:nvCxnSpPr>
          <p:cNvPr id="308" name="Google Shape;308;p48"/>
          <p:cNvCxnSpPr/>
          <p:nvPr/>
        </p:nvCxnSpPr>
        <p:spPr>
          <a:xfrm>
            <a:off x="1777200" y="2102625"/>
            <a:ext cx="591900" cy="87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9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аргумент</a:t>
            </a:r>
            <a:r>
              <a:rPr lang="en-GB"/>
              <a:t> функции? </a:t>
            </a:r>
            <a:endParaRPr/>
          </a:p>
        </p:txBody>
      </p:sp>
      <p:sp>
        <p:nvSpPr>
          <p:cNvPr id="314" name="Google Shape;314;p49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0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Аргумент функции</a:t>
            </a:r>
            <a:endParaRPr/>
          </a:p>
        </p:txBody>
      </p:sp>
      <p:sp>
        <p:nvSpPr>
          <p:cNvPr id="320" name="Google Shape;320;p50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50"/>
          <p:cNvSpPr/>
          <p:nvPr/>
        </p:nvSpPr>
        <p:spPr>
          <a:xfrm>
            <a:off x="340200" y="1320350"/>
            <a:ext cx="8463600" cy="907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Аргумент функции </a:t>
            </a: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— это данные, которые необходимо передать в функцию при её вызове. 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22" name="Google Shape;322;p50"/>
          <p:cNvSpPr txBox="1"/>
          <p:nvPr/>
        </p:nvSpPr>
        <p:spPr>
          <a:xfrm>
            <a:off x="2439625" y="28137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50"/>
          <p:cNvSpPr/>
          <p:nvPr/>
        </p:nvSpPr>
        <p:spPr>
          <a:xfrm>
            <a:off x="340200" y="2494750"/>
            <a:ext cx="8463600" cy="907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Количество аргументов соответствует количеству параметров при вызове функции.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1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Пример создания функций</a:t>
            </a:r>
            <a:endParaRPr/>
          </a:p>
        </p:txBody>
      </p:sp>
      <p:sp>
        <p:nvSpPr>
          <p:cNvPr id="329" name="Google Shape;329;p51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330" name="Google Shape;330;p51"/>
          <p:cNvSpPr txBox="1">
            <a:spLocks noGrp="1"/>
          </p:cNvSpPr>
          <p:nvPr>
            <p:ph type="body" idx="1"/>
          </p:nvPr>
        </p:nvSpPr>
        <p:spPr>
          <a:xfrm>
            <a:off x="360000" y="1190963"/>
            <a:ext cx="3508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Возвращает None</a:t>
            </a:r>
            <a:endParaRPr/>
          </a:p>
        </p:txBody>
      </p:sp>
      <p:sp>
        <p:nvSpPr>
          <p:cNvPr id="331" name="Google Shape;331;p51"/>
          <p:cNvSpPr txBox="1">
            <a:spLocks noGrp="1"/>
          </p:cNvSpPr>
          <p:nvPr>
            <p:ph type="body" idx="1"/>
          </p:nvPr>
        </p:nvSpPr>
        <p:spPr>
          <a:xfrm>
            <a:off x="4752300" y="1190963"/>
            <a:ext cx="3508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Возвращает значение value</a:t>
            </a:r>
            <a:endParaRPr/>
          </a:p>
        </p:txBody>
      </p:sp>
      <p:sp>
        <p:nvSpPr>
          <p:cNvPr id="332" name="Google Shape;332;p51"/>
          <p:cNvSpPr txBox="1"/>
          <p:nvPr/>
        </p:nvSpPr>
        <p:spPr>
          <a:xfrm>
            <a:off x="360450" y="1746000"/>
            <a:ext cx="4027500" cy="1359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 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func(arg_1,arg_2):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(arg_1,arg_2)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func(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arg_1,arg_2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33" name="Google Shape;333;p51"/>
          <p:cNvCxnSpPr/>
          <p:nvPr/>
        </p:nvCxnSpPr>
        <p:spPr>
          <a:xfrm rot="10800000">
            <a:off x="749825" y="2236675"/>
            <a:ext cx="2400" cy="26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4" name="Google Shape;334;p51"/>
          <p:cNvSpPr txBox="1"/>
          <p:nvPr/>
        </p:nvSpPr>
        <p:spPr>
          <a:xfrm>
            <a:off x="4755000" y="1745075"/>
            <a:ext cx="4027500" cy="1926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 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func(arg_1,arg_2):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value = 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arg_1 + arg_2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 value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(func(</a:t>
            </a:r>
            <a:r>
              <a:rPr lang="en-GB" sz="18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sz="18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35" name="Google Shape;335;p51"/>
          <p:cNvCxnSpPr/>
          <p:nvPr/>
        </p:nvCxnSpPr>
        <p:spPr>
          <a:xfrm rot="10800000">
            <a:off x="5090775" y="2236800"/>
            <a:ext cx="600" cy="805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2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Проанализируйте код</a:t>
            </a:r>
            <a:endParaRPr/>
          </a:p>
        </p:txBody>
      </p:sp>
      <p:sp>
        <p:nvSpPr>
          <p:cNvPr id="341" name="Google Shape;341;p52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ООП.</a:t>
            </a:r>
            <a:endParaRPr/>
          </a:p>
        </p:txBody>
      </p:sp>
      <p:sp>
        <p:nvSpPr>
          <p:cNvPr id="342" name="Google Shape;342;p52"/>
          <p:cNvSpPr txBox="1"/>
          <p:nvPr/>
        </p:nvSpPr>
        <p:spPr>
          <a:xfrm>
            <a:off x="360000" y="1187269"/>
            <a:ext cx="7757100" cy="3335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# функция для оценки успешности запуска приложения по его рейтингу   </a:t>
            </a:r>
            <a:endParaRPr>
              <a:solidFill>
                <a:schemeClr val="accent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success(data):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data &gt;= 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4.0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'Запуск стартапа прошел успешно'</a:t>
            </a:r>
            <a:endParaRPr>
              <a:solidFill>
                <a:srgbClr val="CC412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data &lt; 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4.0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and data &gt; 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3.0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'Запуск стартапа прошел неплохо'</a:t>
            </a:r>
            <a:endParaRPr>
              <a:solidFill>
                <a:srgbClr val="CC412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'Проект нуждается в доработке'</a:t>
            </a:r>
            <a:endParaRPr>
              <a:solidFill>
                <a:srgbClr val="CC412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rate = 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float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'Рейтинг приложения'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(success(rate))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43" name="Google Shape;343;p52"/>
          <p:cNvCxnSpPr/>
          <p:nvPr/>
        </p:nvCxnSpPr>
        <p:spPr>
          <a:xfrm rot="10800000">
            <a:off x="593950" y="1958150"/>
            <a:ext cx="600" cy="1522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p52"/>
          <p:cNvCxnSpPr/>
          <p:nvPr/>
        </p:nvCxnSpPr>
        <p:spPr>
          <a:xfrm rot="10800000">
            <a:off x="1018450" y="2300400"/>
            <a:ext cx="2400" cy="26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5" name="Google Shape;345;p52"/>
          <p:cNvCxnSpPr/>
          <p:nvPr/>
        </p:nvCxnSpPr>
        <p:spPr>
          <a:xfrm rot="10800000">
            <a:off x="1018450" y="2993500"/>
            <a:ext cx="2400" cy="263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3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ООП.</a:t>
            </a:r>
            <a:endParaRPr/>
          </a:p>
        </p:txBody>
      </p:sp>
      <p:sp>
        <p:nvSpPr>
          <p:cNvPr id="351" name="Google Shape;351;p53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352" name="Google Shape;352;p53"/>
          <p:cNvSpPr txBox="1"/>
          <p:nvPr/>
        </p:nvSpPr>
        <p:spPr>
          <a:xfrm>
            <a:off x="368800" y="1191600"/>
            <a:ext cx="8010600" cy="29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2799" lvl="0" indent="-25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Опишите, что делает функция success().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Возвращает ли данная функция значение? Какое?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В каком случае сработает последний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return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 при вводе 4.5? 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2? 3.75? Четыре?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напечатает </a:t>
            </a:r>
            <a:r>
              <a:rPr lang="en-GB">
                <a:solidFill>
                  <a:schemeClr val="accent2"/>
                </a:solidFill>
              </a:rPr>
              <a:t>программа</a:t>
            </a:r>
            <a:r>
              <a:rPr lang="en-GB"/>
              <a:t>?</a:t>
            </a:r>
            <a:endParaRPr/>
          </a:p>
        </p:txBody>
      </p:sp>
      <p:sp>
        <p:nvSpPr>
          <p:cNvPr id="358" name="Google Shape;358;p5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9" name="Google Shape;359;p54"/>
          <p:cNvPicPr preferRelativeResize="0"/>
          <p:nvPr/>
        </p:nvPicPr>
        <p:blipFill rotWithShape="1">
          <a:blip r:embed="rId3">
            <a:alphaModFix/>
          </a:blip>
          <a:srcRect t="49732"/>
          <a:stretch/>
        </p:blipFill>
        <p:spPr>
          <a:xfrm>
            <a:off x="402925" y="1326298"/>
            <a:ext cx="7390456" cy="1245452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0" name="Google Shape;360;p54"/>
          <p:cNvPicPr preferRelativeResize="0"/>
          <p:nvPr/>
        </p:nvPicPr>
        <p:blipFill rotWithShape="1">
          <a:blip r:embed="rId4">
            <a:alphaModFix/>
          </a:blip>
          <a:srcRect t="49443" b="-1"/>
          <a:stretch/>
        </p:blipFill>
        <p:spPr>
          <a:xfrm>
            <a:off x="402925" y="3122214"/>
            <a:ext cx="7390459" cy="1245452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Функции и ООП</a:t>
            </a: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62724BC-FCF2-4543-92EC-00C74CF1493C}"/>
              </a:ext>
            </a:extLst>
          </p:cNvPr>
          <p:cNvSpPr/>
          <p:nvPr/>
        </p:nvSpPr>
        <p:spPr>
          <a:xfrm>
            <a:off x="894229" y="786653"/>
            <a:ext cx="786653" cy="611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5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ООП</a:t>
            </a:r>
            <a:r>
              <a:rPr lang="en-GB"/>
              <a:t>?</a:t>
            </a:r>
            <a:endParaRPr/>
          </a:p>
        </p:txBody>
      </p:sp>
      <p:sp>
        <p:nvSpPr>
          <p:cNvPr id="366" name="Google Shape;366;p55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6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Объектно-ориентированное программирование</a:t>
            </a:r>
            <a:endParaRPr/>
          </a:p>
        </p:txBody>
      </p:sp>
      <p:sp>
        <p:nvSpPr>
          <p:cNvPr id="372" name="Google Shape;372;p56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373" name="Google Shape;373;p56"/>
          <p:cNvSpPr/>
          <p:nvPr/>
        </p:nvSpPr>
        <p:spPr>
          <a:xfrm>
            <a:off x="340200" y="1468800"/>
            <a:ext cx="8463600" cy="932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Объектно-ориентированное программирование (ООП) — это подход, который базируется на создании объектов и управлении ими. 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7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rgbClr val="FF7842"/>
                </a:solidFill>
              </a:rPr>
              <a:t>объект</a:t>
            </a:r>
            <a:r>
              <a:rPr lang="en-GB"/>
              <a:t>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класс</a:t>
            </a:r>
            <a:r>
              <a:rPr lang="en-GB"/>
              <a:t>?</a:t>
            </a:r>
            <a:endParaRPr/>
          </a:p>
        </p:txBody>
      </p:sp>
      <p:sp>
        <p:nvSpPr>
          <p:cNvPr id="379" name="Google Shape;379;p57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8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Объекты и классы</a:t>
            </a:r>
            <a:endParaRPr/>
          </a:p>
        </p:txBody>
      </p:sp>
      <p:sp>
        <p:nvSpPr>
          <p:cNvPr id="385" name="Google Shape;385;p58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386" name="Google Shape;386;p58"/>
          <p:cNvSpPr/>
          <p:nvPr/>
        </p:nvSpPr>
        <p:spPr>
          <a:xfrm>
            <a:off x="340200" y="1191600"/>
            <a:ext cx="84636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Объект</a:t>
            </a: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— это набор данных и действий, которые удобно воспринимать как единое целое.</a:t>
            </a: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87" name="Google Shape;387;p58"/>
          <p:cNvSpPr/>
          <p:nvPr/>
        </p:nvSpPr>
        <p:spPr>
          <a:xfrm>
            <a:off x="340200" y="2300250"/>
            <a:ext cx="84237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Класс</a:t>
            </a: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— это общее описание того, как должны быть устроены объекты.</a:t>
            </a: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9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Приведите </a:t>
            </a:r>
            <a:r>
              <a:rPr lang="en-GB">
                <a:solidFill>
                  <a:srgbClr val="FF7842"/>
                </a:solidFill>
              </a:rPr>
              <a:t>примеры</a:t>
            </a:r>
            <a:r>
              <a:rPr lang="en-GB"/>
              <a:t> классов и объектов</a:t>
            </a:r>
            <a:endParaRPr/>
          </a:p>
        </p:txBody>
      </p:sp>
      <p:sp>
        <p:nvSpPr>
          <p:cNvPr id="393" name="Google Shape;393;p59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60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Классы и объекты</a:t>
            </a:r>
            <a:endParaRPr/>
          </a:p>
        </p:txBody>
      </p:sp>
      <p:sp>
        <p:nvSpPr>
          <p:cNvPr id="399" name="Google Shape;399;p60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60"/>
          <p:cNvSpPr/>
          <p:nvPr/>
        </p:nvSpPr>
        <p:spPr>
          <a:xfrm>
            <a:off x="438375" y="1462850"/>
            <a:ext cx="3085200" cy="2765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Стартап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Свойства: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название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год основания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Методы: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создать (конструктор)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-GB">
                <a:latin typeface="Montserrat"/>
                <a:ea typeface="Montserrat"/>
                <a:cs typeface="Montserrat"/>
                <a:sym typeface="Montserrat"/>
              </a:rPr>
              <a:t>продвигать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1" name="Google Shape;401;p60"/>
          <p:cNvSpPr/>
          <p:nvPr/>
        </p:nvSpPr>
        <p:spPr>
          <a:xfrm>
            <a:off x="5426875" y="1463600"/>
            <a:ext cx="2681700" cy="110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название: Coding Camps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год основания: 2020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2" name="Google Shape;402;p60"/>
          <p:cNvSpPr txBox="1">
            <a:spLocks noGrp="1"/>
          </p:cNvSpPr>
          <p:nvPr>
            <p:ph type="body" idx="1"/>
          </p:nvPr>
        </p:nvSpPr>
        <p:spPr>
          <a:xfrm>
            <a:off x="363750" y="1129575"/>
            <a:ext cx="40248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Класс</a:t>
            </a:r>
            <a:endParaRPr/>
          </a:p>
        </p:txBody>
      </p:sp>
      <p:sp>
        <p:nvSpPr>
          <p:cNvPr id="403" name="Google Shape;403;p60"/>
          <p:cNvSpPr txBox="1">
            <a:spLocks noGrp="1"/>
          </p:cNvSpPr>
          <p:nvPr>
            <p:ph type="body" idx="1"/>
          </p:nvPr>
        </p:nvSpPr>
        <p:spPr>
          <a:xfrm>
            <a:off x="4755325" y="1086850"/>
            <a:ext cx="4024800" cy="37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Объекты</a:t>
            </a:r>
            <a:endParaRPr/>
          </a:p>
        </p:txBody>
      </p:sp>
      <p:cxnSp>
        <p:nvCxnSpPr>
          <p:cNvPr id="404" name="Google Shape;404;p60"/>
          <p:cNvCxnSpPr/>
          <p:nvPr/>
        </p:nvCxnSpPr>
        <p:spPr>
          <a:xfrm>
            <a:off x="3574600" y="2016050"/>
            <a:ext cx="1801200" cy="39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5" name="Google Shape;405;p60"/>
          <p:cNvSpPr txBox="1">
            <a:spLocks noGrp="1"/>
          </p:cNvSpPr>
          <p:nvPr>
            <p:ph type="body" idx="1"/>
          </p:nvPr>
        </p:nvSpPr>
        <p:spPr>
          <a:xfrm>
            <a:off x="4755325" y="2569950"/>
            <a:ext cx="40248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startup_1</a:t>
            </a:r>
            <a:endParaRPr/>
          </a:p>
        </p:txBody>
      </p:sp>
      <p:sp>
        <p:nvSpPr>
          <p:cNvPr id="406" name="Google Shape;406;p60"/>
          <p:cNvSpPr txBox="1">
            <a:spLocks noGrp="1"/>
          </p:cNvSpPr>
          <p:nvPr>
            <p:ph type="body" idx="1"/>
          </p:nvPr>
        </p:nvSpPr>
        <p:spPr>
          <a:xfrm>
            <a:off x="4759375" y="4230250"/>
            <a:ext cx="40248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startup_2</a:t>
            </a:r>
            <a:endParaRPr/>
          </a:p>
        </p:txBody>
      </p:sp>
      <p:cxnSp>
        <p:nvCxnSpPr>
          <p:cNvPr id="407" name="Google Shape;407;p60"/>
          <p:cNvCxnSpPr/>
          <p:nvPr/>
        </p:nvCxnSpPr>
        <p:spPr>
          <a:xfrm>
            <a:off x="3574600" y="3675200"/>
            <a:ext cx="1801200" cy="39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8" name="Google Shape;408;p60"/>
          <p:cNvSpPr/>
          <p:nvPr/>
        </p:nvSpPr>
        <p:spPr>
          <a:xfrm>
            <a:off x="5426875" y="3122750"/>
            <a:ext cx="2681700" cy="110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название: Work&amp;Study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год основания: 2021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61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конструктор</a:t>
            </a:r>
            <a:r>
              <a:rPr lang="en-GB"/>
              <a:t> класса? </a:t>
            </a:r>
            <a:endParaRPr/>
          </a:p>
        </p:txBody>
      </p:sp>
      <p:sp>
        <p:nvSpPr>
          <p:cNvPr id="414" name="Google Shape;414;p61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62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Конструктор класса</a:t>
            </a:r>
            <a:endParaRPr/>
          </a:p>
        </p:txBody>
      </p:sp>
      <p:sp>
        <p:nvSpPr>
          <p:cNvPr id="420" name="Google Shape;420;p62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421" name="Google Shape;421;p62"/>
          <p:cNvSpPr/>
          <p:nvPr/>
        </p:nvSpPr>
        <p:spPr>
          <a:xfrm>
            <a:off x="340200" y="1468800"/>
            <a:ext cx="84237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Конструктор класса ― метод, который автоматически вызывается при создании объекта.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63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Создание класса в Python</a:t>
            </a:r>
            <a:endParaRPr/>
          </a:p>
        </p:txBody>
      </p:sp>
      <p:sp>
        <p:nvSpPr>
          <p:cNvPr id="427" name="Google Shape;427;p63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63"/>
          <p:cNvSpPr txBox="1"/>
          <p:nvPr/>
        </p:nvSpPr>
        <p:spPr>
          <a:xfrm>
            <a:off x="360000" y="1186883"/>
            <a:ext cx="7757100" cy="3385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Offer():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</a:t>
            </a:r>
            <a:r>
              <a:rPr lang="en-GB" sz="1600" dirty="0" err="1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init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 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данные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self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свойство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данные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...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метод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аргумент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тело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метода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Offer(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данные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9" name="Google Shape;429;p63"/>
          <p:cNvSpPr/>
          <p:nvPr/>
        </p:nvSpPr>
        <p:spPr>
          <a:xfrm>
            <a:off x="3378150" y="1838150"/>
            <a:ext cx="8604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63"/>
          <p:cNvSpPr/>
          <p:nvPr/>
        </p:nvSpPr>
        <p:spPr>
          <a:xfrm>
            <a:off x="3509425" y="2167707"/>
            <a:ext cx="8604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63"/>
          <p:cNvSpPr/>
          <p:nvPr/>
        </p:nvSpPr>
        <p:spPr>
          <a:xfrm>
            <a:off x="2175830" y="2167707"/>
            <a:ext cx="10944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63"/>
          <p:cNvSpPr/>
          <p:nvPr/>
        </p:nvSpPr>
        <p:spPr>
          <a:xfrm>
            <a:off x="3048950" y="2876688"/>
            <a:ext cx="1094400" cy="29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63"/>
          <p:cNvSpPr/>
          <p:nvPr/>
        </p:nvSpPr>
        <p:spPr>
          <a:xfrm>
            <a:off x="1441373" y="2909221"/>
            <a:ext cx="8010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63"/>
          <p:cNvSpPr/>
          <p:nvPr/>
        </p:nvSpPr>
        <p:spPr>
          <a:xfrm>
            <a:off x="2624550" y="3992662"/>
            <a:ext cx="7536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6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свойство</a:t>
            </a:r>
            <a:r>
              <a:rPr lang="en-GB"/>
              <a:t>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такое </a:t>
            </a:r>
            <a:r>
              <a:rPr lang="en-GB">
                <a:solidFill>
                  <a:schemeClr val="accent2"/>
                </a:solidFill>
              </a:rPr>
              <a:t>метод</a:t>
            </a:r>
            <a:r>
              <a:rPr lang="en-GB"/>
              <a:t>? </a:t>
            </a:r>
            <a:endParaRPr/>
          </a:p>
        </p:txBody>
      </p:sp>
      <p:sp>
        <p:nvSpPr>
          <p:cNvPr id="440" name="Google Shape;440;p6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8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Какие </a:t>
            </a:r>
            <a:r>
              <a:rPr lang="en-GB" sz="3600">
                <a:solidFill>
                  <a:schemeClr val="accent2"/>
                </a:solidFill>
              </a:rPr>
              <a:t>функции</a:t>
            </a:r>
            <a:r>
              <a:rPr lang="en-GB" sz="3600"/>
              <a:t> вы уже знаете?</a:t>
            </a:r>
            <a:endParaRPr sz="3600"/>
          </a:p>
        </p:txBody>
      </p:sp>
      <p:sp>
        <p:nvSpPr>
          <p:cNvPr id="211" name="Google Shape;211;p38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65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Свойства и методы</a:t>
            </a:r>
            <a:endParaRPr/>
          </a:p>
        </p:txBody>
      </p:sp>
      <p:sp>
        <p:nvSpPr>
          <p:cNvPr id="446" name="Google Shape;446;p65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65"/>
          <p:cNvSpPr/>
          <p:nvPr/>
        </p:nvSpPr>
        <p:spPr>
          <a:xfrm>
            <a:off x="340200" y="1191600"/>
            <a:ext cx="84636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Свойство — это переменная внутри объекта</a:t>
            </a: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48" name="Google Shape;448;p65"/>
          <p:cNvSpPr/>
          <p:nvPr/>
        </p:nvSpPr>
        <p:spPr>
          <a:xfrm>
            <a:off x="360150" y="2848150"/>
            <a:ext cx="84237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Метод — это функция внутри объекта</a:t>
            </a:r>
            <a:endParaRPr sz="1600"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49" name="Google Shape;449;p65"/>
          <p:cNvSpPr txBox="1"/>
          <p:nvPr/>
        </p:nvSpPr>
        <p:spPr>
          <a:xfrm>
            <a:off x="397500" y="2300250"/>
            <a:ext cx="834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my_offer.name — обращение к свойству name объекта my_offer.</a:t>
            </a:r>
            <a:endParaRPr/>
          </a:p>
        </p:txBody>
      </p:sp>
      <p:sp>
        <p:nvSpPr>
          <p:cNvPr id="450" name="Google Shape;450;p65"/>
          <p:cNvSpPr txBox="1"/>
          <p:nvPr/>
        </p:nvSpPr>
        <p:spPr>
          <a:xfrm>
            <a:off x="340200" y="3964325"/>
            <a:ext cx="834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my_offer.add_price() — вызов метода add_price объекта my_offer.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6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Реализация</a:t>
            </a:r>
            <a:r>
              <a:rPr lang="en-GB" dirty="0"/>
              <a:t> </a:t>
            </a:r>
            <a:r>
              <a:rPr lang="en-GB" dirty="0" err="1"/>
              <a:t>кейса</a:t>
            </a:r>
            <a:endParaRPr dirty="0"/>
          </a:p>
        </p:txBody>
      </p:sp>
      <p:sp>
        <p:nvSpPr>
          <p:cNvPr id="456" name="Google Shape;456;p66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457" name="Google Shape;457;p66"/>
          <p:cNvSpPr txBox="1"/>
          <p:nvPr/>
        </p:nvSpPr>
        <p:spPr>
          <a:xfrm>
            <a:off x="360000" y="909641"/>
            <a:ext cx="7757100" cy="3680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PriceList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        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    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name 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.name = name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 dirty="0" err="1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 err="1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     ,        ,      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 dirty="0" err="1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[product] = price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PriceList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Услуги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для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сайта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          (stories, </a:t>
            </a:r>
            <a:r>
              <a:rPr lang="en-GB" sz="160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8" name="Google Shape;458;p66"/>
          <p:cNvSpPr/>
          <p:nvPr/>
        </p:nvSpPr>
        <p:spPr>
          <a:xfrm>
            <a:off x="1471323" y="1513888"/>
            <a:ext cx="10917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59" name="Google Shape;459;p66"/>
          <p:cNvSpPr/>
          <p:nvPr/>
        </p:nvSpPr>
        <p:spPr>
          <a:xfrm>
            <a:off x="2744550" y="1513888"/>
            <a:ext cx="5457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0" name="Google Shape;460;p66"/>
          <p:cNvSpPr/>
          <p:nvPr/>
        </p:nvSpPr>
        <p:spPr>
          <a:xfrm>
            <a:off x="3480300" y="2625400"/>
            <a:ext cx="9573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1" name="Google Shape;461;p66"/>
          <p:cNvSpPr/>
          <p:nvPr/>
        </p:nvSpPr>
        <p:spPr>
          <a:xfrm>
            <a:off x="2744550" y="2614691"/>
            <a:ext cx="5457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2" name="Google Shape;462;p66"/>
          <p:cNvSpPr/>
          <p:nvPr/>
        </p:nvSpPr>
        <p:spPr>
          <a:xfrm>
            <a:off x="4627650" y="2614691"/>
            <a:ext cx="6225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3" name="Google Shape;463;p66"/>
          <p:cNvSpPr/>
          <p:nvPr/>
        </p:nvSpPr>
        <p:spPr>
          <a:xfrm>
            <a:off x="1703700" y="4021625"/>
            <a:ext cx="10917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7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Реализация кейса от WoC</a:t>
            </a:r>
            <a:endParaRPr/>
          </a:p>
        </p:txBody>
      </p:sp>
      <p:sp>
        <p:nvSpPr>
          <p:cNvPr id="469" name="Google Shape;469;p67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470" name="Google Shape;470;p67"/>
          <p:cNvSpPr txBox="1"/>
          <p:nvPr/>
        </p:nvSpPr>
        <p:spPr>
          <a:xfrm>
            <a:off x="360000" y="909283"/>
            <a:ext cx="7757100" cy="3690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PriceList():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__init__ 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name 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.name = name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product, price):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.pricelist[product] = price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 = PriceList(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'Услуги для сайта'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my_offer.add_price(stories, 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70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Перерыв</a:t>
            </a: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1F0D72C-AE58-4BCE-B3FA-1792E85F4225}"/>
              </a:ext>
            </a:extLst>
          </p:cNvPr>
          <p:cNvSpPr/>
          <p:nvPr/>
        </p:nvSpPr>
        <p:spPr>
          <a:xfrm>
            <a:off x="1028700" y="833718"/>
            <a:ext cx="598394" cy="598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71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Обсуждение: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Новые возможности функций</a:t>
            </a: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F6A057-A37C-4BF0-901A-899C500BC15F}"/>
              </a:ext>
            </a:extLst>
          </p:cNvPr>
          <p:cNvSpPr/>
          <p:nvPr/>
        </p:nvSpPr>
        <p:spPr>
          <a:xfrm>
            <a:off x="961465" y="779929"/>
            <a:ext cx="598394" cy="5849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73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Мы использовали:</a:t>
            </a:r>
            <a:endParaRPr/>
          </a:p>
        </p:txBody>
      </p:sp>
      <p:sp>
        <p:nvSpPr>
          <p:cNvPr id="511" name="Google Shape;511;p73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Класс Price_list — для хранения информации о продуктах и ценах на услуги в каждой социальной сети.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Метод add_price — для добавления информации о новой услуге.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Экземпляр класса my_offer — для хранения информации об одном направлении.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Как написать такую программу?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73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Обсуждение: Новые возможности функций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7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Создание класса</a:t>
            </a:r>
            <a:endParaRPr/>
          </a:p>
        </p:txBody>
      </p:sp>
      <p:sp>
        <p:nvSpPr>
          <p:cNvPr id="518" name="Google Shape;518;p7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Обсуждение: Новые возможности функций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74"/>
          <p:cNvSpPr txBox="1"/>
          <p:nvPr/>
        </p:nvSpPr>
        <p:spPr>
          <a:xfrm>
            <a:off x="360000" y="909733"/>
            <a:ext cx="7757100" cy="326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Price_list():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__init__ 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,name):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.name = name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 =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service, price):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.pricelist[service] = price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 = 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Price_list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'VK'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my_offer.add_price(</a:t>
            </a:r>
            <a:r>
              <a:rPr lang="en-GB" sz="1300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‘stories’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-GB" sz="13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200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my_offer.add_price(</a:t>
            </a:r>
            <a:r>
              <a:rPr lang="en-GB" sz="1300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‘</a:t>
            </a:r>
            <a:r>
              <a:rPr lang="en-GB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management’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0" name="Google Shape;520;p74"/>
          <p:cNvSpPr txBox="1">
            <a:spLocks noGrp="1"/>
          </p:cNvSpPr>
          <p:nvPr>
            <p:ph type="body" idx="4294967295"/>
          </p:nvPr>
        </p:nvSpPr>
        <p:spPr>
          <a:xfrm>
            <a:off x="360000" y="4234300"/>
            <a:ext cx="7757100" cy="37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>
                <a:solidFill>
                  <a:schemeClr val="dk1"/>
                </a:solidFill>
              </a:rPr>
              <a:t>А что делать, если различных услуг очень много? 5? 10?  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75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Одна функция — много аргументов</a:t>
            </a:r>
            <a:endParaRPr/>
          </a:p>
        </p:txBody>
      </p:sp>
      <p:sp>
        <p:nvSpPr>
          <p:cNvPr id="526" name="Google Shape;526;p75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Для решения возникшей проблемы удобно было бы иметь такую функцию, в которой </a:t>
            </a:r>
            <a:r>
              <a:rPr lang="en-GB" b="1"/>
              <a:t>можно задават</a:t>
            </a:r>
            <a:r>
              <a:rPr lang="en-GB" b="1">
                <a:solidFill>
                  <a:schemeClr val="dk1"/>
                </a:solidFill>
              </a:rPr>
              <a:t>ь </a:t>
            </a:r>
            <a:r>
              <a:rPr lang="en-GB" b="1">
                <a:solidFill>
                  <a:schemeClr val="dk1"/>
                </a:solidFill>
                <a:highlight>
                  <a:srgbClr val="FFFFFF"/>
                </a:highlight>
              </a:rPr>
              <a:t>любое число аргументов, от нуля до сотен и тысяч</a:t>
            </a:r>
            <a:r>
              <a:rPr lang="en-GB">
                <a:solidFill>
                  <a:schemeClr val="dk1"/>
                </a:solidFill>
              </a:rPr>
              <a:t>.</a:t>
            </a:r>
            <a:r>
              <a:rPr lang="en-GB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Именно для решения подобных задач были созданы </a:t>
            </a:r>
            <a:r>
              <a:rPr lang="en-GB" b="1"/>
              <a:t>функции с переменным количеством аргументов.</a:t>
            </a:r>
            <a:endParaRPr b="1"/>
          </a:p>
        </p:txBody>
      </p:sp>
      <p:sp>
        <p:nvSpPr>
          <p:cNvPr id="527" name="Google Shape;527;p75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Обсуждение: Новые возможности функций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76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Новая тема: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Функции с переменным количеством аргументов</a:t>
            </a: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A8AC68-F3B6-4E3B-A218-A3AEF9801975}"/>
              </a:ext>
            </a:extLst>
          </p:cNvPr>
          <p:cNvSpPr/>
          <p:nvPr/>
        </p:nvSpPr>
        <p:spPr>
          <a:xfrm>
            <a:off x="833718" y="712694"/>
            <a:ext cx="813547" cy="6925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77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Аргументы функции</a:t>
            </a:r>
            <a:endParaRPr/>
          </a:p>
        </p:txBody>
      </p:sp>
      <p:sp>
        <p:nvSpPr>
          <p:cNvPr id="539" name="Google Shape;539;p77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</p:txBody>
      </p:sp>
      <p:sp>
        <p:nvSpPr>
          <p:cNvPr id="540" name="Google Shape;540;p77"/>
          <p:cNvSpPr txBox="1"/>
          <p:nvPr/>
        </p:nvSpPr>
        <p:spPr>
          <a:xfrm>
            <a:off x="363750" y="1191600"/>
            <a:ext cx="4024800" cy="1203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add_price(data):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тело функции (обработка числа)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add_price(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41" name="Google Shape;541;p77"/>
          <p:cNvSpPr txBox="1">
            <a:spLocks noGrp="1"/>
          </p:cNvSpPr>
          <p:nvPr>
            <p:ph type="body" idx="1"/>
          </p:nvPr>
        </p:nvSpPr>
        <p:spPr>
          <a:xfrm>
            <a:off x="357000" y="2848150"/>
            <a:ext cx="8430600" cy="120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 качестве аргументов в функцию можно передавать данные любого типа.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 необходимо учитывать особенности обработки данных внутри тела функции: в одной функции обрабатывается число, в другой — строка.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Какую </a:t>
            </a:r>
            <a:r>
              <a:rPr lang="en-GB" b="1"/>
              <a:t>структуру данных</a:t>
            </a:r>
            <a:r>
              <a:rPr lang="en-GB"/>
              <a:t> удобно будет передать в функцию, чтобы хранить пару значений ― название услуги и её цена?</a:t>
            </a:r>
            <a:endParaRPr/>
          </a:p>
        </p:txBody>
      </p:sp>
      <p:sp>
        <p:nvSpPr>
          <p:cNvPr id="542" name="Google Shape;542;p77"/>
          <p:cNvSpPr txBox="1"/>
          <p:nvPr/>
        </p:nvSpPr>
        <p:spPr>
          <a:xfrm>
            <a:off x="4756350" y="1191600"/>
            <a:ext cx="4024800" cy="1203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add_price(data):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тело функции(обработка строки)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'оформить сторис'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17" name="Google Shape;217;p39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Функции 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218" name="Google Shape;218;p39"/>
          <p:cNvGraphicFramePr/>
          <p:nvPr/>
        </p:nvGraphicFramePr>
        <p:xfrm>
          <a:off x="358325" y="1191588"/>
          <a:ext cx="7719075" cy="2997200"/>
        </p:xfrm>
        <a:graphic>
          <a:graphicData uri="http://schemas.openxmlformats.org/drawingml/2006/table">
            <a:tbl>
              <a:tblPr>
                <a:noFill/>
                <a:tableStyleId>{E2EC67E5-2A4E-4010-B3A1-217DE9C51155}</a:tableStyleId>
              </a:tblPr>
              <a:tblGrid>
                <a:gridCol w="201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1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Функция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Назначение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print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Печать аргументов, указанных в скобках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input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Считывание данных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к целочисленному типу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float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к дробному типу 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str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в строку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len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Определение длины строки или другой структуры данных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78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Словарь в качестве аргумента</a:t>
            </a:r>
            <a:endParaRPr/>
          </a:p>
        </p:txBody>
      </p:sp>
      <p:sp>
        <p:nvSpPr>
          <p:cNvPr id="548" name="Google Shape;548;p78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78"/>
          <p:cNvSpPr txBox="1"/>
          <p:nvPr/>
        </p:nvSpPr>
        <p:spPr>
          <a:xfrm>
            <a:off x="1398600" y="1191600"/>
            <a:ext cx="6347400" cy="1933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add_price(data):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key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data: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'Услуга –'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,key,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', цена –'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,data[key])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prices = {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'stories'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'management'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add_price(prices)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50" name="Google Shape;550;p78"/>
          <p:cNvSpPr txBox="1">
            <a:spLocks noGrp="1"/>
          </p:cNvSpPr>
          <p:nvPr>
            <p:ph type="body" idx="1"/>
          </p:nvPr>
        </p:nvSpPr>
        <p:spPr>
          <a:xfrm>
            <a:off x="446025" y="3679750"/>
            <a:ext cx="8430600" cy="71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Как работает данная программа?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будет выведено на экран в результате её работы?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79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Минусы данного подхода</a:t>
            </a:r>
            <a:endParaRPr/>
          </a:p>
        </p:txBody>
      </p:sp>
      <p:sp>
        <p:nvSpPr>
          <p:cNvPr id="556" name="Google Shape;556;p79"/>
          <p:cNvSpPr txBox="1">
            <a:spLocks noGrp="1"/>
          </p:cNvSpPr>
          <p:nvPr>
            <p:ph type="body" idx="1"/>
          </p:nvPr>
        </p:nvSpPr>
        <p:spPr>
          <a:xfrm>
            <a:off x="360000" y="1191600"/>
            <a:ext cx="8430600" cy="304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Необходимо до начала работы с функцией создавать отдельный словарь для её запуска. С этим связан ряд неудобств: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Словарь занимает лишнюю память.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Ухудшается читаемость кода из-за большого количества словарей.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Дополнительная строка </a:t>
            </a:r>
            <a:r>
              <a:rPr lang="en-GB">
                <a:solidFill>
                  <a:schemeClr val="dk1"/>
                </a:solidFill>
              </a:rPr>
              <a:t>―</a:t>
            </a:r>
            <a:r>
              <a:rPr lang="en-GB"/>
              <a:t> дополнительная возможность ошибиться.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/>
              <a:t>К словарю можно обратиться вне функции. Из-за этого есть риск потерять часть данных, а злоумышленникам будет проще взломать программу.</a:t>
            </a:r>
            <a:endParaRPr/>
          </a:p>
        </p:txBody>
      </p:sp>
      <p:sp>
        <p:nvSpPr>
          <p:cNvPr id="557" name="Google Shape;557;p79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80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Параметр **kwargs</a:t>
            </a:r>
            <a:endParaRPr/>
          </a:p>
        </p:txBody>
      </p:sp>
      <p:sp>
        <p:nvSpPr>
          <p:cNvPr id="563" name="Google Shape;563;p80"/>
          <p:cNvSpPr txBox="1">
            <a:spLocks noGrp="1"/>
          </p:cNvSpPr>
          <p:nvPr>
            <p:ph type="body" idx="1"/>
          </p:nvPr>
        </p:nvSpPr>
        <p:spPr>
          <a:xfrm>
            <a:off x="363600" y="1035600"/>
            <a:ext cx="8608200" cy="3282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➜"/>
            </a:pPr>
            <a:r>
              <a:rPr lang="en-GB"/>
              <a:t>Параметр **kwargs (keyword arguments) означает, что в функцию может быть передан набор из произвольного числа аргументов.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➜"/>
            </a:pPr>
            <a:r>
              <a:rPr lang="en-GB"/>
              <a:t>При вызове функции аргументы перечисляются в формате: &lt;имя аргумента&gt; = &lt;значение&gt; и разделяются запятой.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➜"/>
            </a:pPr>
            <a:r>
              <a:rPr lang="en-GB"/>
              <a:t>Внутри функции работа с аргументами происходит как работа со словарём kwargs, где имена аргументов ― это ключи словаря.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✸"/>
            </a:pPr>
            <a:r>
              <a:rPr lang="en-GB"/>
              <a:t>На самом деле, чтобы передать в функцию именованный набор аргументов, можно использовать любое имя, не только kwargs. Главное, поставить перед именем две звёздочки: **data, **prices, **my_arguments. 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✸"/>
            </a:pPr>
            <a:r>
              <a:rPr lang="en-GB"/>
              <a:t>Хорошим тоном считается писать именно **kwargs, т. к. использование этого сокращения является общепризнанным стандартом среди разработчиков.</a:t>
            </a:r>
            <a:endParaRPr/>
          </a:p>
        </p:txBody>
      </p:sp>
      <p:sp>
        <p:nvSpPr>
          <p:cNvPr id="564" name="Google Shape;564;p80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81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Параметр **kwargs</a:t>
            </a:r>
            <a:endParaRPr/>
          </a:p>
        </p:txBody>
      </p:sp>
      <p:sp>
        <p:nvSpPr>
          <p:cNvPr id="570" name="Google Shape;570;p81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81"/>
          <p:cNvSpPr txBox="1"/>
          <p:nvPr/>
        </p:nvSpPr>
        <p:spPr>
          <a:xfrm>
            <a:off x="700200" y="1191600"/>
            <a:ext cx="7744200" cy="1933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имя_функции(параметр1,...,**kwargs 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тело функции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имя_функции(аргумент1,... key1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-GB" sz="1600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‘value1’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,key2 = </a:t>
            </a:r>
            <a:r>
              <a:rPr lang="en-GB" sz="1600">
                <a:solidFill>
                  <a:srgbClr val="A61C00"/>
                </a:solidFill>
                <a:latin typeface="Roboto Mono"/>
                <a:ea typeface="Roboto Mono"/>
                <a:cs typeface="Roboto Mono"/>
                <a:sym typeface="Roboto Mono"/>
              </a:rPr>
              <a:t>‘value2’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72" name="Google Shape;572;p81"/>
          <p:cNvSpPr/>
          <p:nvPr/>
        </p:nvSpPr>
        <p:spPr>
          <a:xfrm>
            <a:off x="4514500" y="1449088"/>
            <a:ext cx="1053600" cy="330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81"/>
          <p:cNvSpPr/>
          <p:nvPr/>
        </p:nvSpPr>
        <p:spPr>
          <a:xfrm>
            <a:off x="3939625" y="2469150"/>
            <a:ext cx="3865500" cy="330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82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Параметр</a:t>
            </a:r>
            <a:r>
              <a:rPr lang="en-GB"/>
              <a:t> **kwargs</a:t>
            </a:r>
            <a:endParaRPr/>
          </a:p>
        </p:txBody>
      </p:sp>
      <p:sp>
        <p:nvSpPr>
          <p:cNvPr id="579" name="Google Shape;579;p82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82"/>
          <p:cNvSpPr txBox="1"/>
          <p:nvPr/>
        </p:nvSpPr>
        <p:spPr>
          <a:xfrm>
            <a:off x="1242000" y="1191600"/>
            <a:ext cx="6660000" cy="1933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add_price(**kwargs):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key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kwargs: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'Услуга –'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,key,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', цена –'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,kwargs[key]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add_price(stories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,management = 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81" name="Google Shape;581;p82"/>
          <p:cNvSpPr txBox="1">
            <a:spLocks noGrp="1"/>
          </p:cNvSpPr>
          <p:nvPr>
            <p:ph type="body" idx="1"/>
          </p:nvPr>
        </p:nvSpPr>
        <p:spPr>
          <a:xfrm>
            <a:off x="366775" y="3402450"/>
            <a:ext cx="8430600" cy="71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Что изменится в выводе данной программы?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83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Использование **kwargs</a:t>
            </a:r>
            <a:endParaRPr/>
          </a:p>
        </p:txBody>
      </p:sp>
      <p:sp>
        <p:nvSpPr>
          <p:cNvPr id="587" name="Google Shape;587;p83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</p:txBody>
      </p:sp>
      <p:sp>
        <p:nvSpPr>
          <p:cNvPr id="588" name="Google Shape;588;p83"/>
          <p:cNvSpPr txBox="1"/>
          <p:nvPr/>
        </p:nvSpPr>
        <p:spPr>
          <a:xfrm>
            <a:off x="970800" y="1113000"/>
            <a:ext cx="7203000" cy="2705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 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Offer():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   def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,**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kwargs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key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kwargs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Услуга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–'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,key,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',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цена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–'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kwargs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[key])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Offer()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my_offer.add_price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(stories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= </a:t>
            </a:r>
            <a:r>
              <a:rPr lang="en-GB" sz="160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management = </a:t>
            </a:r>
            <a:r>
              <a:rPr lang="en-GB" sz="160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89" name="Google Shape;589;p83"/>
          <p:cNvSpPr/>
          <p:nvPr/>
        </p:nvSpPr>
        <p:spPr>
          <a:xfrm>
            <a:off x="3433675" y="1723588"/>
            <a:ext cx="5778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83"/>
          <p:cNvSpPr/>
          <p:nvPr/>
        </p:nvSpPr>
        <p:spPr>
          <a:xfrm>
            <a:off x="1055500" y="3109065"/>
            <a:ext cx="23214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83"/>
          <p:cNvSpPr/>
          <p:nvPr/>
        </p:nvSpPr>
        <p:spPr>
          <a:xfrm>
            <a:off x="1055500" y="3477500"/>
            <a:ext cx="1099800" cy="270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83"/>
          <p:cNvSpPr txBox="1"/>
          <p:nvPr/>
        </p:nvSpPr>
        <p:spPr>
          <a:xfrm>
            <a:off x="360000" y="3747800"/>
            <a:ext cx="78522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Поскольку метод — это функция внутри объекта, kwargs также можно использовать при создании классов.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8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Кейс</a:t>
            </a:r>
            <a:endParaRPr dirty="0"/>
          </a:p>
        </p:txBody>
      </p:sp>
      <p:sp>
        <p:nvSpPr>
          <p:cNvPr id="598" name="Google Shape;598;p8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84"/>
          <p:cNvSpPr txBox="1"/>
          <p:nvPr/>
        </p:nvSpPr>
        <p:spPr>
          <a:xfrm>
            <a:off x="1088400" y="1191725"/>
            <a:ext cx="6967800" cy="2488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Price_list():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__init__ 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,name):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.name = name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 =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service, price):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.pricelist[service] = price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 = Price_list(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'VK'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00" name="Google Shape;600;p84"/>
          <p:cNvSpPr txBox="1">
            <a:spLocks noGrp="1"/>
          </p:cNvSpPr>
          <p:nvPr>
            <p:ph type="body" idx="1"/>
          </p:nvPr>
        </p:nvSpPr>
        <p:spPr>
          <a:xfrm>
            <a:off x="356700" y="3957100"/>
            <a:ext cx="84306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Как нужно исправить программу, чтобы была возможность сразу задавать цены на несколько услуг? 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85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Кейс</a:t>
            </a:r>
            <a:endParaRPr dirty="0"/>
          </a:p>
        </p:txBody>
      </p:sp>
      <p:sp>
        <p:nvSpPr>
          <p:cNvPr id="606" name="Google Shape;606;p85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85"/>
          <p:cNvSpPr txBox="1"/>
          <p:nvPr/>
        </p:nvSpPr>
        <p:spPr>
          <a:xfrm>
            <a:off x="1088400" y="1143867"/>
            <a:ext cx="6967800" cy="3388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Price_list():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__init__ 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,name):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.name = name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 =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add_prices(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**kwargs):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key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kwargs: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en-GB" sz="13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.pricelist[key] = kwargs[key]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 = Price_list(</a:t>
            </a:r>
            <a:r>
              <a:rPr lang="en-GB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'VK'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my_offer.add_prices(stories = </a:t>
            </a:r>
            <a:r>
              <a:rPr lang="en-GB" sz="13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management = </a:t>
            </a:r>
            <a:r>
              <a:rPr lang="en-GB" sz="13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r>
              <a:rPr lang="en-GB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86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Порядок аргументов </a:t>
            </a:r>
            <a:endParaRPr/>
          </a:p>
        </p:txBody>
      </p:sp>
      <p:sp>
        <p:nvSpPr>
          <p:cNvPr id="613" name="Google Shape;613;p86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Новая тема: Функции с переменным количеством аргументов</a:t>
            </a:r>
            <a:endParaRPr/>
          </a:p>
        </p:txBody>
      </p:sp>
      <p:sp>
        <p:nvSpPr>
          <p:cNvPr id="614" name="Google Shape;614;p86"/>
          <p:cNvSpPr txBox="1"/>
          <p:nvPr/>
        </p:nvSpPr>
        <p:spPr>
          <a:xfrm>
            <a:off x="2559600" y="1468800"/>
            <a:ext cx="4024800" cy="1203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add_price(data,**kwargs):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тело функции (обработка числа)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add_price(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,points =</a:t>
            </a:r>
            <a:r>
              <a:rPr lang="en-GB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 100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15" name="Google Shape;615;p86"/>
          <p:cNvSpPr txBox="1">
            <a:spLocks noGrp="1"/>
          </p:cNvSpPr>
          <p:nvPr>
            <p:ph type="body" idx="1"/>
          </p:nvPr>
        </p:nvSpPr>
        <p:spPr>
          <a:xfrm>
            <a:off x="356700" y="3098950"/>
            <a:ext cx="8430600" cy="64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Если в функции используются и другие, привычные нам аргументы, то **kwargs должен быть </a:t>
            </a:r>
            <a:r>
              <a:rPr lang="en-GB" b="1"/>
              <a:t>последним аргументом</a:t>
            </a:r>
            <a:r>
              <a:rPr lang="en-GB"/>
              <a:t>.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89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Завершение</a:t>
            </a:r>
            <a:r>
              <a:rPr lang="en-GB" dirty="0"/>
              <a:t> </a:t>
            </a:r>
            <a:r>
              <a:rPr lang="en-GB" dirty="0" err="1"/>
              <a:t>урока</a:t>
            </a:r>
            <a:endParaRPr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6A2E2F-D720-49DA-8539-184D0FECE35D}"/>
              </a:ext>
            </a:extLst>
          </p:cNvPr>
          <p:cNvSpPr/>
          <p:nvPr/>
        </p:nvSpPr>
        <p:spPr>
          <a:xfrm>
            <a:off x="746312" y="692524"/>
            <a:ext cx="1163170" cy="7732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0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Что такое </a:t>
            </a:r>
            <a:r>
              <a:rPr lang="en-GB" sz="3600">
                <a:solidFill>
                  <a:schemeClr val="accent2"/>
                </a:solidFill>
              </a:rPr>
              <a:t>функция</a:t>
            </a:r>
            <a:r>
              <a:rPr lang="en-GB" sz="3600"/>
              <a:t>?</a:t>
            </a:r>
            <a:endParaRPr sz="3600"/>
          </a:p>
        </p:txBody>
      </p:sp>
      <p:sp>
        <p:nvSpPr>
          <p:cNvPr id="224" name="Google Shape;224;p40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90"/>
          <p:cNvSpPr txBox="1"/>
          <p:nvPr/>
        </p:nvSpPr>
        <p:spPr>
          <a:xfrm>
            <a:off x="360000" y="360000"/>
            <a:ext cx="7014600" cy="6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Подведём итоги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43" name="Google Shape;643;p90"/>
          <p:cNvSpPr txBox="1"/>
          <p:nvPr/>
        </p:nvSpPr>
        <p:spPr>
          <a:xfrm>
            <a:off x="368800" y="1191600"/>
            <a:ext cx="6894900" cy="22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2799" lvl="0" indent="-25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Как вы оцениваете продуктивность работы на уроке?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Удалось ли повторить функции и ООП?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Разобрались ли с функциями с переменным количеством аргументов?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Готовы погрузиться в мир стартапов и начать разрабатывать собственные проекты?</a:t>
            </a:r>
            <a:endParaRPr sz="210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4" name="Google Shape;644;p90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Завершение урока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87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Практическая работа:</a:t>
            </a:r>
            <a:br>
              <a:rPr lang="ru-RU" dirty="0"/>
            </a:br>
            <a:r>
              <a:rPr lang="en-US" dirty="0"/>
              <a:t>https://clck.ru/3PTGXJ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en-US" sz="800" dirty="0"/>
              <a:t>https://docs.google.com/document/d/16z8vG6L-2u3zVQKxxlPbety6XJoT1TtcuF5ndF3Ohyw/edit?usp=sharing</a:t>
            </a:r>
            <a:br>
              <a:rPr lang="ru-RU" dirty="0"/>
            </a:br>
            <a:endParaRPr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6F68FF-19FD-4813-BBE5-108F2A9FBF5A}"/>
              </a:ext>
            </a:extLst>
          </p:cNvPr>
          <p:cNvSpPr/>
          <p:nvPr/>
        </p:nvSpPr>
        <p:spPr>
          <a:xfrm>
            <a:off x="833718" y="753035"/>
            <a:ext cx="974911" cy="665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0DC915-B529-4962-B8FA-F99E51A85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1" y="572621"/>
            <a:ext cx="1692088" cy="16920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1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30" name="Google Shape;230;p41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1" name="Google Shape;231;p41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2" name="Google Shape;232;p41"/>
          <p:cNvSpPr/>
          <p:nvPr/>
        </p:nvSpPr>
        <p:spPr>
          <a:xfrm>
            <a:off x="360000" y="1243050"/>
            <a:ext cx="8463600" cy="932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Функция</a:t>
            </a: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— это именованный набор команд программы, который можно вызвать из другой части программы. 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33" name="Google Shape;233;p41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Функция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2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Чем отличается результат работы функций </a:t>
            </a:r>
            <a:r>
              <a:rPr lang="en-GB">
                <a:solidFill>
                  <a:schemeClr val="accent2"/>
                </a:solidFill>
              </a:rPr>
              <a:t>print()</a:t>
            </a:r>
            <a:r>
              <a:rPr lang="en-GB"/>
              <a:t> и </a:t>
            </a:r>
            <a:r>
              <a:rPr lang="en-GB">
                <a:solidFill>
                  <a:schemeClr val="accent2"/>
                </a:solidFill>
              </a:rPr>
              <a:t>input()</a:t>
            </a:r>
            <a:r>
              <a:rPr lang="en-GB"/>
              <a:t> ?</a:t>
            </a:r>
            <a:endParaRPr/>
          </a:p>
        </p:txBody>
      </p:sp>
      <p:sp>
        <p:nvSpPr>
          <p:cNvPr id="239" name="Google Shape;239;p42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40" name="Google Shape;240;p42"/>
          <p:cNvSpPr txBox="1"/>
          <p:nvPr/>
        </p:nvSpPr>
        <p:spPr>
          <a:xfrm>
            <a:off x="366775" y="1746000"/>
            <a:ext cx="8423700" cy="1102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idea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'У тебя есть идея для стартапа?'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(id</a:t>
            </a:r>
            <a:r>
              <a:rPr lang="en-GB" sz="1600">
                <a:latin typeface="Roboto Mono"/>
                <a:ea typeface="Roboto Mono"/>
                <a:cs typeface="Roboto Mono"/>
                <a:sym typeface="Roboto Mono"/>
              </a:rPr>
              <a:t>ea,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'- крутая идея!'</a:t>
            </a:r>
            <a:r>
              <a:rPr lang="en-GB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3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Возвращаемое значение</a:t>
            </a:r>
            <a:endParaRPr/>
          </a:p>
        </p:txBody>
      </p:sp>
      <p:sp>
        <p:nvSpPr>
          <p:cNvPr id="246" name="Google Shape;246;p43"/>
          <p:cNvSpPr txBox="1">
            <a:spLocks noGrp="1"/>
          </p:cNvSpPr>
          <p:nvPr>
            <p:ph type="body" idx="1"/>
          </p:nvPr>
        </p:nvSpPr>
        <p:spPr>
          <a:xfrm>
            <a:off x="359400" y="1580963"/>
            <a:ext cx="35082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Функция не возвращает значение в явном виде:</a:t>
            </a:r>
            <a:endParaRPr/>
          </a:p>
        </p:txBody>
      </p:sp>
      <p:sp>
        <p:nvSpPr>
          <p:cNvPr id="247" name="Google Shape;247;p43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sp>
        <p:nvSpPr>
          <p:cNvPr id="248" name="Google Shape;248;p43"/>
          <p:cNvSpPr txBox="1">
            <a:spLocks noGrp="1"/>
          </p:cNvSpPr>
          <p:nvPr>
            <p:ph type="body" idx="1"/>
          </p:nvPr>
        </p:nvSpPr>
        <p:spPr>
          <a:xfrm>
            <a:off x="4752300" y="1580963"/>
            <a:ext cx="4031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Функция возвращает значение:</a:t>
            </a:r>
            <a:endParaRPr/>
          </a:p>
        </p:txBody>
      </p:sp>
      <p:sp>
        <p:nvSpPr>
          <p:cNvPr id="249" name="Google Shape;249;p43"/>
          <p:cNvSpPr txBox="1"/>
          <p:nvPr/>
        </p:nvSpPr>
        <p:spPr>
          <a:xfrm>
            <a:off x="330600" y="2985638"/>
            <a:ext cx="40899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3C78D8"/>
                </a:solidFill>
                <a:latin typeface="Roboto"/>
                <a:ea typeface="Roboto"/>
                <a:cs typeface="Roboto"/>
                <a:sym typeface="Roboto"/>
              </a:rPr>
              <a:t>имя_функции</a:t>
            </a: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(аргумент)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Google Shape;250;p43"/>
          <p:cNvSpPr txBox="1"/>
          <p:nvPr/>
        </p:nvSpPr>
        <p:spPr>
          <a:xfrm>
            <a:off x="4256400" y="2985638"/>
            <a:ext cx="45270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результат = </a:t>
            </a:r>
            <a:r>
              <a:rPr lang="en-GB" sz="2000">
                <a:solidFill>
                  <a:srgbClr val="3C78D8"/>
                </a:solidFill>
                <a:latin typeface="Roboto"/>
                <a:ea typeface="Roboto"/>
                <a:cs typeface="Roboto"/>
                <a:sym typeface="Roboto"/>
              </a:rPr>
              <a:t>имя_функции</a:t>
            </a: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(аргумент)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p43"/>
          <p:cNvSpPr/>
          <p:nvPr/>
        </p:nvSpPr>
        <p:spPr>
          <a:xfrm>
            <a:off x="4920811" y="2597729"/>
            <a:ext cx="2099190" cy="387899"/>
          </a:xfrm>
          <a:custGeom>
            <a:avLst/>
            <a:gdLst/>
            <a:ahLst/>
            <a:cxnLst/>
            <a:rect l="l" t="t" r="r" b="b"/>
            <a:pathLst>
              <a:path w="86896" h="21281" extrusionOk="0">
                <a:moveTo>
                  <a:pt x="86896" y="20838"/>
                </a:moveTo>
                <a:lnTo>
                  <a:pt x="86896" y="0"/>
                </a:lnTo>
                <a:lnTo>
                  <a:pt x="0" y="0"/>
                </a:lnTo>
                <a:lnTo>
                  <a:pt x="0" y="21281"/>
                </a:lnTo>
              </a:path>
            </a:pathLst>
          </a:custGeom>
          <a:noFill/>
          <a:ln w="9525" cap="flat" cmpd="sng">
            <a:solidFill>
              <a:srgbClr val="833AE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52" name="Google Shape;252;p43"/>
          <p:cNvSpPr txBox="1"/>
          <p:nvPr/>
        </p:nvSpPr>
        <p:spPr>
          <a:xfrm>
            <a:off x="4737102" y="2128313"/>
            <a:ext cx="2263800" cy="4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1">
                <a:latin typeface="Montserrat"/>
                <a:ea typeface="Montserrat"/>
                <a:cs typeface="Montserrat"/>
                <a:sym typeface="Montserrat"/>
              </a:rPr>
              <a:t>Обработка</a:t>
            </a:r>
            <a:r>
              <a:rPr lang="en-GB" sz="1100" i="1">
                <a:latin typeface="Montserrat"/>
                <a:ea typeface="Montserrat"/>
                <a:cs typeface="Montserrat"/>
                <a:sym typeface="Montserrat"/>
              </a:rPr>
              <a:t> аргумента и </a:t>
            </a:r>
            <a:r>
              <a:rPr lang="en-GB" sz="1100" b="1" i="1">
                <a:latin typeface="Montserrat"/>
                <a:ea typeface="Montserrat"/>
                <a:cs typeface="Montserrat"/>
                <a:sym typeface="Montserrat"/>
              </a:rPr>
              <a:t>возвращение</a:t>
            </a:r>
            <a:r>
              <a:rPr lang="en-GB" sz="1100" i="1">
                <a:latin typeface="Montserrat"/>
                <a:ea typeface="Montserrat"/>
                <a:cs typeface="Montserrat"/>
                <a:sym typeface="Montserrat"/>
              </a:rPr>
              <a:t> результата</a:t>
            </a:r>
            <a:endParaRPr sz="1100" i="1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4"/>
          <p:cNvSpPr txBox="1">
            <a:spLocks noGrp="1"/>
          </p:cNvSpPr>
          <p:nvPr>
            <p:ph type="title"/>
          </p:nvPr>
        </p:nvSpPr>
        <p:spPr>
          <a:xfrm>
            <a:off x="360450" y="360450"/>
            <a:ext cx="84237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Возвращаемое значение</a:t>
            </a:r>
            <a:endParaRPr/>
          </a:p>
        </p:txBody>
      </p:sp>
      <p:sp>
        <p:nvSpPr>
          <p:cNvPr id="258" name="Google Shape;258;p44"/>
          <p:cNvSpPr txBox="1">
            <a:spLocks noGrp="1"/>
          </p:cNvSpPr>
          <p:nvPr>
            <p:ph type="subTitle" idx="2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Повторение: Функции и ООП</a:t>
            </a:r>
            <a:endParaRPr/>
          </a:p>
        </p:txBody>
      </p:sp>
      <p:graphicFrame>
        <p:nvGraphicFramePr>
          <p:cNvPr id="259" name="Google Shape;259;p44"/>
          <p:cNvGraphicFramePr/>
          <p:nvPr/>
        </p:nvGraphicFramePr>
        <p:xfrm>
          <a:off x="450800" y="1964350"/>
          <a:ext cx="7614675" cy="2321440"/>
        </p:xfrm>
        <a:graphic>
          <a:graphicData uri="http://schemas.openxmlformats.org/drawingml/2006/table">
            <a:tbl>
              <a:tblPr>
                <a:noFill/>
                <a:tableStyleId>{E2EC67E5-2A4E-4010-B3A1-217DE9C51155}</a:tableStyleId>
              </a:tblPr>
              <a:tblGrid>
                <a:gridCol w="1319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i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Имя</a:t>
                      </a:r>
                      <a:endParaRPr sz="1200" i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i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Аргументы</a:t>
                      </a:r>
                      <a:endParaRPr sz="1200" i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i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Возвращает значение</a:t>
                      </a:r>
                      <a:endParaRPr sz="1200" i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3C78D8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print</a:t>
                      </a:r>
                      <a:r>
                        <a:rPr lang="en-GB" sz="16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()</a:t>
                      </a:r>
                      <a:endParaRPr sz="16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Любое количество чисел, строк, логических величин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None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— 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служебная величина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(Будем говорить: «функция не возвращает значение»)</a:t>
                      </a:r>
                      <a:endParaRPr sz="16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3C78D8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input</a:t>
                      </a:r>
                      <a:r>
                        <a:rPr lang="en-GB" sz="16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()</a:t>
                      </a:r>
                      <a:endParaRPr sz="16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Одна строка или ничего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Строка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3C78D8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len</a:t>
                      </a:r>
                      <a:r>
                        <a:rPr lang="en-GB" sz="160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()</a:t>
                      </a:r>
                      <a:endParaRPr sz="160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Одна строка или другая структура данных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Целое число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0" name="Google Shape;260;p44"/>
          <p:cNvSpPr txBox="1"/>
          <p:nvPr/>
        </p:nvSpPr>
        <p:spPr>
          <a:xfrm>
            <a:off x="366775" y="1111650"/>
            <a:ext cx="78168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На самом деле 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все</a:t>
            </a:r>
            <a:r>
              <a:rPr lang="en-GB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функции возвращают значение. 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Но что тогда возвращает функция print()?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goritmika (May 2021) 02">
  <a:themeElements>
    <a:clrScheme name="Simple Light">
      <a:dk1>
        <a:srgbClr val="000000"/>
      </a:dk1>
      <a:lt1>
        <a:srgbClr val="FFFFFE"/>
      </a:lt1>
      <a:dk2>
        <a:srgbClr val="5E5EFF"/>
      </a:dk2>
      <a:lt2>
        <a:srgbClr val="8EE85D"/>
      </a:lt2>
      <a:accent1>
        <a:srgbClr val="833AE0"/>
      </a:accent1>
      <a:accent2>
        <a:srgbClr val="FF7842"/>
      </a:accent2>
      <a:accent3>
        <a:srgbClr val="88DBF2"/>
      </a:accent3>
      <a:accent4>
        <a:srgbClr val="38BD60"/>
      </a:accent4>
      <a:accent5>
        <a:srgbClr val="FA82CC"/>
      </a:accent5>
      <a:accent6>
        <a:srgbClr val="FFDC40"/>
      </a:accent6>
      <a:hlink>
        <a:srgbClr val="833AE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2136</Words>
  <Application>Microsoft Office PowerPoint</Application>
  <PresentationFormat>Экран (16:9)</PresentationFormat>
  <Paragraphs>372</Paragraphs>
  <Slides>51</Slides>
  <Notes>51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61" baseType="lpstr">
      <vt:lpstr>Montserrat Black</vt:lpstr>
      <vt:lpstr>Consolas</vt:lpstr>
      <vt:lpstr>Roboto Mono</vt:lpstr>
      <vt:lpstr>Roboto</vt:lpstr>
      <vt:lpstr>Montserrat</vt:lpstr>
      <vt:lpstr>Montserrat ExtraBold</vt:lpstr>
      <vt:lpstr>Montserrat SemiBold</vt:lpstr>
      <vt:lpstr>Montserrat Medium</vt:lpstr>
      <vt:lpstr>Arial</vt:lpstr>
      <vt:lpstr>Algoritmika (May 2021) 02</vt:lpstr>
      <vt:lpstr>Повторение. Функции и ООП</vt:lpstr>
      <vt:lpstr>Повторение:  Функции и ООП</vt:lpstr>
      <vt:lpstr>Какие функции вы уже знаете?</vt:lpstr>
      <vt:lpstr>Презентация PowerPoint</vt:lpstr>
      <vt:lpstr>Что такое функция?</vt:lpstr>
      <vt:lpstr>Презентация PowerPoint</vt:lpstr>
      <vt:lpstr>Чем отличается результат работы функций print() и input() ?</vt:lpstr>
      <vt:lpstr>Возвращаемое значение</vt:lpstr>
      <vt:lpstr>Возвращаемое значение</vt:lpstr>
      <vt:lpstr>Возвращаемое значение</vt:lpstr>
      <vt:lpstr>Возвращаемое значение</vt:lpstr>
      <vt:lpstr>Можно ли самим создавать функции? Если да, то как это сделать?</vt:lpstr>
      <vt:lpstr>Создание функций</vt:lpstr>
      <vt:lpstr>Что такое аргумент функции? </vt:lpstr>
      <vt:lpstr>Аргумент функции</vt:lpstr>
      <vt:lpstr>Пример создания функций</vt:lpstr>
      <vt:lpstr>Проанализируйте код</vt:lpstr>
      <vt:lpstr>Презентация PowerPoint</vt:lpstr>
      <vt:lpstr>Что напечатает программа?</vt:lpstr>
      <vt:lpstr>Что такое ООП?</vt:lpstr>
      <vt:lpstr>Объектно-ориентированное программирование</vt:lpstr>
      <vt:lpstr>Что такое объект?  Что такое класс?</vt:lpstr>
      <vt:lpstr>Объекты и классы</vt:lpstr>
      <vt:lpstr>Приведите примеры классов и объектов</vt:lpstr>
      <vt:lpstr>Классы и объекты</vt:lpstr>
      <vt:lpstr>Что такое конструктор класса? </vt:lpstr>
      <vt:lpstr>Конструктор класса</vt:lpstr>
      <vt:lpstr>Создание класса в Python</vt:lpstr>
      <vt:lpstr>Что такое свойство?  Что такое метод? </vt:lpstr>
      <vt:lpstr>Свойства и методы</vt:lpstr>
      <vt:lpstr>Реализация кейса</vt:lpstr>
      <vt:lpstr>Реализация кейса от WoC</vt:lpstr>
      <vt:lpstr>Перерыв</vt:lpstr>
      <vt:lpstr>Обсуждение:  Новые возможности функций</vt:lpstr>
      <vt:lpstr>Мы использовали:</vt:lpstr>
      <vt:lpstr>Создание класса</vt:lpstr>
      <vt:lpstr>Одна функция — много аргументов</vt:lpstr>
      <vt:lpstr>Новая тема:  Функции с переменным количеством аргументов</vt:lpstr>
      <vt:lpstr>Аргументы функции</vt:lpstr>
      <vt:lpstr>Словарь в качестве аргумента</vt:lpstr>
      <vt:lpstr>Минусы данного подхода</vt:lpstr>
      <vt:lpstr>Параметр **kwargs</vt:lpstr>
      <vt:lpstr>Параметр **kwargs</vt:lpstr>
      <vt:lpstr>Параметр **kwargs</vt:lpstr>
      <vt:lpstr>Использование **kwargs</vt:lpstr>
      <vt:lpstr>Кейс</vt:lpstr>
      <vt:lpstr>Кейс</vt:lpstr>
      <vt:lpstr>Порядок аргументов </vt:lpstr>
      <vt:lpstr>Завершение урока</vt:lpstr>
      <vt:lpstr>Презентация PowerPoint</vt:lpstr>
      <vt:lpstr>Практическая работа: https://clck.ru/3PTGXJ   https://docs.google.com/document/d/16z8vG6L-2u3zVQKxxlPbety6XJoT1TtcuF5ndF3Ohyw/edit?usp=sharing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Функции и ООП</dc:title>
  <dc:creator>Rick Sanchez</dc:creator>
  <cp:lastModifiedBy>Rick Sanchez</cp:lastModifiedBy>
  <cp:revision>11</cp:revision>
  <dcterms:modified xsi:type="dcterms:W3CDTF">2025-09-28T20:42:09Z</dcterms:modified>
</cp:coreProperties>
</file>